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3" r:id="rId8"/>
    <p:sldId id="262" r:id="rId9"/>
    <p:sldId id="264" r:id="rId10"/>
    <p:sldId id="267" r:id="rId11"/>
    <p:sldId id="272" r:id="rId12"/>
    <p:sldId id="273" r:id="rId13"/>
    <p:sldId id="271" r:id="rId14"/>
    <p:sldId id="270" r:id="rId15"/>
    <p:sldId id="274" r:id="rId16"/>
    <p:sldId id="275" r:id="rId17"/>
    <p:sldId id="276" r:id="rId18"/>
    <p:sldId id="277" r:id="rId19"/>
    <p:sldId id="279" r:id="rId20"/>
    <p:sldId id="278"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4" d="100"/>
          <a:sy n="84"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23745-9298-4CDB-8E12-76BE3D5630F1}" type="doc">
      <dgm:prSet loTypeId="urn:microsoft.com/office/officeart/2008/layout/LinedList" loCatId="list" qsTypeId="urn:microsoft.com/office/officeart/2005/8/quickstyle/simple2" qsCatId="simple" csTypeId="urn:microsoft.com/office/officeart/2005/8/colors/accent0_3" csCatId="mainScheme"/>
      <dgm:spPr/>
      <dgm:t>
        <a:bodyPr/>
        <a:lstStyle/>
        <a:p>
          <a:endParaRPr lang="en-US"/>
        </a:p>
      </dgm:t>
    </dgm:pt>
    <dgm:pt modelId="{52F022CE-00FD-425A-931B-3BC8E6B86B6A}">
      <dgm:prSet/>
      <dgm:spPr/>
      <dgm:t>
        <a:bodyPr/>
        <a:lstStyle/>
        <a:p>
          <a:r>
            <a:rPr lang="en-US"/>
            <a:t>Python stands as a formidable and user-friendly programming language, renowned for its accessibility. It proves particularly advantageous for beginners entering the realm of data analysis.</a:t>
          </a:r>
        </a:p>
      </dgm:t>
    </dgm:pt>
    <dgm:pt modelId="{4866B498-5F1B-4E2A-8904-CA1FC0837E21}" type="parTrans" cxnId="{7569A7C8-EAC4-4EB8-96A5-4A73628AFEC8}">
      <dgm:prSet/>
      <dgm:spPr/>
      <dgm:t>
        <a:bodyPr/>
        <a:lstStyle/>
        <a:p>
          <a:endParaRPr lang="en-US"/>
        </a:p>
      </dgm:t>
    </dgm:pt>
    <dgm:pt modelId="{3E90E257-C3F1-428E-9179-4E5954AA74AA}" type="sibTrans" cxnId="{7569A7C8-EAC4-4EB8-96A5-4A73628AFEC8}">
      <dgm:prSet/>
      <dgm:spPr/>
      <dgm:t>
        <a:bodyPr/>
        <a:lstStyle/>
        <a:p>
          <a:endParaRPr lang="en-US"/>
        </a:p>
      </dgm:t>
    </dgm:pt>
    <dgm:pt modelId="{D8168083-1F46-4518-ADB7-DA2793E4E9F4}">
      <dgm:prSet/>
      <dgm:spPr/>
      <dgm:t>
        <a:bodyPr/>
        <a:lstStyle/>
        <a:p>
          <a:r>
            <a:rPr lang="en-US" dirty="0"/>
            <a:t>Specifically tailored to data analysis, Python boasts an array of modules. Noteworthy among these are NumPy, Pandas, Matplotlib, and Seaborn, to name a few.</a:t>
          </a:r>
        </a:p>
      </dgm:t>
    </dgm:pt>
    <dgm:pt modelId="{03D9BD3C-F7A4-4617-BBB8-328193DA66B3}" type="parTrans" cxnId="{F9CDB069-66AC-4397-A8CF-17C4FE26020B}">
      <dgm:prSet/>
      <dgm:spPr/>
      <dgm:t>
        <a:bodyPr/>
        <a:lstStyle/>
        <a:p>
          <a:endParaRPr lang="en-US"/>
        </a:p>
      </dgm:t>
    </dgm:pt>
    <dgm:pt modelId="{A1F7C4A4-F953-4597-AFB5-C213FC6CC673}" type="sibTrans" cxnId="{F9CDB069-66AC-4397-A8CF-17C4FE26020B}">
      <dgm:prSet/>
      <dgm:spPr/>
      <dgm:t>
        <a:bodyPr/>
        <a:lstStyle/>
        <a:p>
          <a:endParaRPr lang="en-US"/>
        </a:p>
      </dgm:t>
    </dgm:pt>
    <dgm:pt modelId="{865BA1B8-22C1-45E8-8F45-292195DCA5CB}">
      <dgm:prSet/>
      <dgm:spPr/>
      <dgm:t>
        <a:bodyPr/>
        <a:lstStyle/>
        <a:p>
          <a:r>
            <a:rPr lang="en-US"/>
            <a:t>Python's versatility shines in its capacity to adeptly handle a diverse spectrum of data processing tasks. Thus, it serves as an ideal solution for data analysts contending with various data formats.</a:t>
          </a:r>
        </a:p>
      </dgm:t>
    </dgm:pt>
    <dgm:pt modelId="{D29B9FD3-DD8D-4D19-9350-5AE0B5804566}" type="parTrans" cxnId="{E2DE0543-21BA-47B3-A167-1185B9B748E1}">
      <dgm:prSet/>
      <dgm:spPr/>
      <dgm:t>
        <a:bodyPr/>
        <a:lstStyle/>
        <a:p>
          <a:endParaRPr lang="en-US"/>
        </a:p>
      </dgm:t>
    </dgm:pt>
    <dgm:pt modelId="{8BF0855A-A5A6-489E-AA08-419963AD4701}" type="sibTrans" cxnId="{E2DE0543-21BA-47B3-A167-1185B9B748E1}">
      <dgm:prSet/>
      <dgm:spPr/>
      <dgm:t>
        <a:bodyPr/>
        <a:lstStyle/>
        <a:p>
          <a:endParaRPr lang="en-US"/>
        </a:p>
      </dgm:t>
    </dgm:pt>
    <dgm:pt modelId="{17DBB063-8480-4D16-9635-DE78304EC0B9}">
      <dgm:prSet/>
      <dgm:spPr/>
      <dgm:t>
        <a:bodyPr/>
        <a:lstStyle/>
        <a:p>
          <a:r>
            <a:rPr lang="en-US"/>
            <a:t>Python enjoys an expansive community of enthusiastic users and developers, fostered by its open-source nature. This bountiful support network equips learners with ample resources to master Python and embark on their data analysis journey</a:t>
          </a:r>
        </a:p>
      </dgm:t>
    </dgm:pt>
    <dgm:pt modelId="{0E146650-189E-488B-832B-10975674ACF8}" type="parTrans" cxnId="{2EA91628-377F-4D9E-BE93-56321C8408BF}">
      <dgm:prSet/>
      <dgm:spPr/>
      <dgm:t>
        <a:bodyPr/>
        <a:lstStyle/>
        <a:p>
          <a:endParaRPr lang="en-US"/>
        </a:p>
      </dgm:t>
    </dgm:pt>
    <dgm:pt modelId="{DE620023-CEA5-48C9-8128-F78CDBE1BEDA}" type="sibTrans" cxnId="{2EA91628-377F-4D9E-BE93-56321C8408BF}">
      <dgm:prSet/>
      <dgm:spPr/>
      <dgm:t>
        <a:bodyPr/>
        <a:lstStyle/>
        <a:p>
          <a:endParaRPr lang="en-US"/>
        </a:p>
      </dgm:t>
    </dgm:pt>
    <dgm:pt modelId="{A848CA7D-2611-4953-899A-A741CAF9AD71}">
      <dgm:prSet/>
      <dgm:spPr/>
      <dgm:t>
        <a:bodyPr/>
        <a:lstStyle/>
        <a:p>
          <a:r>
            <a:rPr lang="en-US" dirty="0"/>
            <a:t>The ascendancy of Python in the realm of data analytics can be attributed to its malleability and the rich assortment of libraries available. Its learnability and user-friendly nature make it a preferred choice for novices and seasoned analysts alike. Catering to both data analysts and scientists, Python's toolkit, encompassing NumPy, Pandas, Matplotlib, and Seaborn, empowers comprehensive data manipulation, analysis, and visualization.</a:t>
          </a:r>
        </a:p>
      </dgm:t>
    </dgm:pt>
    <dgm:pt modelId="{19D6F04F-31F2-43C6-A5C2-DCAB296807C1}" type="parTrans" cxnId="{74B8F261-3E30-4B78-81FE-C11D756D7AF0}">
      <dgm:prSet/>
      <dgm:spPr/>
      <dgm:t>
        <a:bodyPr/>
        <a:lstStyle/>
        <a:p>
          <a:endParaRPr lang="en-US"/>
        </a:p>
      </dgm:t>
    </dgm:pt>
    <dgm:pt modelId="{FF5F526D-9BE5-4B62-B41C-958A0CB53F37}" type="sibTrans" cxnId="{74B8F261-3E30-4B78-81FE-C11D756D7AF0}">
      <dgm:prSet/>
      <dgm:spPr/>
      <dgm:t>
        <a:bodyPr/>
        <a:lstStyle/>
        <a:p>
          <a:endParaRPr lang="en-US"/>
        </a:p>
      </dgm:t>
    </dgm:pt>
    <dgm:pt modelId="{E0E31066-7302-457C-9949-F9E027FC3DA6}" type="pres">
      <dgm:prSet presAssocID="{4F523745-9298-4CDB-8E12-76BE3D5630F1}" presName="vert0" presStyleCnt="0">
        <dgm:presLayoutVars>
          <dgm:dir/>
          <dgm:animOne val="branch"/>
          <dgm:animLvl val="lvl"/>
        </dgm:presLayoutVars>
      </dgm:prSet>
      <dgm:spPr/>
    </dgm:pt>
    <dgm:pt modelId="{757F5B27-34BD-4BBB-821A-05977FA84424}" type="pres">
      <dgm:prSet presAssocID="{52F022CE-00FD-425A-931B-3BC8E6B86B6A}" presName="thickLine" presStyleLbl="alignNode1" presStyleIdx="0" presStyleCnt="5"/>
      <dgm:spPr/>
    </dgm:pt>
    <dgm:pt modelId="{C083D5B7-D790-46D6-B1ED-09D32BE5ABAB}" type="pres">
      <dgm:prSet presAssocID="{52F022CE-00FD-425A-931B-3BC8E6B86B6A}" presName="horz1" presStyleCnt="0"/>
      <dgm:spPr/>
    </dgm:pt>
    <dgm:pt modelId="{A9A4C7B8-C707-4AB9-9132-39847115678D}" type="pres">
      <dgm:prSet presAssocID="{52F022CE-00FD-425A-931B-3BC8E6B86B6A}" presName="tx1" presStyleLbl="revTx" presStyleIdx="0" presStyleCnt="5"/>
      <dgm:spPr/>
    </dgm:pt>
    <dgm:pt modelId="{66568009-FB89-415C-9F83-387FA916C0F2}" type="pres">
      <dgm:prSet presAssocID="{52F022CE-00FD-425A-931B-3BC8E6B86B6A}" presName="vert1" presStyleCnt="0"/>
      <dgm:spPr/>
    </dgm:pt>
    <dgm:pt modelId="{D7EABEE5-4FEE-4307-B9D5-2CE402611F63}" type="pres">
      <dgm:prSet presAssocID="{D8168083-1F46-4518-ADB7-DA2793E4E9F4}" presName="thickLine" presStyleLbl="alignNode1" presStyleIdx="1" presStyleCnt="5"/>
      <dgm:spPr/>
    </dgm:pt>
    <dgm:pt modelId="{08223057-15C7-4938-A582-EFCD7E4804BC}" type="pres">
      <dgm:prSet presAssocID="{D8168083-1F46-4518-ADB7-DA2793E4E9F4}" presName="horz1" presStyleCnt="0"/>
      <dgm:spPr/>
    </dgm:pt>
    <dgm:pt modelId="{7B842584-68C4-402F-ADC1-6B00638B35B0}" type="pres">
      <dgm:prSet presAssocID="{D8168083-1F46-4518-ADB7-DA2793E4E9F4}" presName="tx1" presStyleLbl="revTx" presStyleIdx="1" presStyleCnt="5"/>
      <dgm:spPr/>
    </dgm:pt>
    <dgm:pt modelId="{C861607E-8CEA-4E12-A747-5DA63DDE8A66}" type="pres">
      <dgm:prSet presAssocID="{D8168083-1F46-4518-ADB7-DA2793E4E9F4}" presName="vert1" presStyleCnt="0"/>
      <dgm:spPr/>
    </dgm:pt>
    <dgm:pt modelId="{34D47394-F106-45A9-AD57-0B801F772FE5}" type="pres">
      <dgm:prSet presAssocID="{865BA1B8-22C1-45E8-8F45-292195DCA5CB}" presName="thickLine" presStyleLbl="alignNode1" presStyleIdx="2" presStyleCnt="5"/>
      <dgm:spPr/>
    </dgm:pt>
    <dgm:pt modelId="{2A7D9778-A8E4-4247-8639-567010D0F3BB}" type="pres">
      <dgm:prSet presAssocID="{865BA1B8-22C1-45E8-8F45-292195DCA5CB}" presName="horz1" presStyleCnt="0"/>
      <dgm:spPr/>
    </dgm:pt>
    <dgm:pt modelId="{05EBFB8E-9D01-418A-B7DA-14022C2B8C97}" type="pres">
      <dgm:prSet presAssocID="{865BA1B8-22C1-45E8-8F45-292195DCA5CB}" presName="tx1" presStyleLbl="revTx" presStyleIdx="2" presStyleCnt="5"/>
      <dgm:spPr/>
    </dgm:pt>
    <dgm:pt modelId="{3C0500DA-3EA9-44A5-A9B7-7D0DE85A383B}" type="pres">
      <dgm:prSet presAssocID="{865BA1B8-22C1-45E8-8F45-292195DCA5CB}" presName="vert1" presStyleCnt="0"/>
      <dgm:spPr/>
    </dgm:pt>
    <dgm:pt modelId="{0628BB6E-D55A-41FD-B120-F2480B9572C5}" type="pres">
      <dgm:prSet presAssocID="{17DBB063-8480-4D16-9635-DE78304EC0B9}" presName="thickLine" presStyleLbl="alignNode1" presStyleIdx="3" presStyleCnt="5"/>
      <dgm:spPr/>
    </dgm:pt>
    <dgm:pt modelId="{B0AD5590-107A-47C2-8785-DCCAB2BF6F26}" type="pres">
      <dgm:prSet presAssocID="{17DBB063-8480-4D16-9635-DE78304EC0B9}" presName="horz1" presStyleCnt="0"/>
      <dgm:spPr/>
    </dgm:pt>
    <dgm:pt modelId="{FA5EBD78-F767-4D63-9DB8-3606AB5CEA49}" type="pres">
      <dgm:prSet presAssocID="{17DBB063-8480-4D16-9635-DE78304EC0B9}" presName="tx1" presStyleLbl="revTx" presStyleIdx="3" presStyleCnt="5"/>
      <dgm:spPr/>
    </dgm:pt>
    <dgm:pt modelId="{987D5A55-2832-4DEC-895C-DAA0DE42F815}" type="pres">
      <dgm:prSet presAssocID="{17DBB063-8480-4D16-9635-DE78304EC0B9}" presName="vert1" presStyleCnt="0"/>
      <dgm:spPr/>
    </dgm:pt>
    <dgm:pt modelId="{532F8FF7-1F04-4D3E-9FCE-DD3203FD0092}" type="pres">
      <dgm:prSet presAssocID="{A848CA7D-2611-4953-899A-A741CAF9AD71}" presName="thickLine" presStyleLbl="alignNode1" presStyleIdx="4" presStyleCnt="5"/>
      <dgm:spPr/>
    </dgm:pt>
    <dgm:pt modelId="{BABB755F-D9ED-4742-ADCE-B53A45F750B3}" type="pres">
      <dgm:prSet presAssocID="{A848CA7D-2611-4953-899A-A741CAF9AD71}" presName="horz1" presStyleCnt="0"/>
      <dgm:spPr/>
    </dgm:pt>
    <dgm:pt modelId="{C1D31FED-29CC-40C0-9682-BB8C05D82FE3}" type="pres">
      <dgm:prSet presAssocID="{A848CA7D-2611-4953-899A-A741CAF9AD71}" presName="tx1" presStyleLbl="revTx" presStyleIdx="4" presStyleCnt="5"/>
      <dgm:spPr/>
    </dgm:pt>
    <dgm:pt modelId="{76204478-081D-490F-8339-E3FD1559FF5B}" type="pres">
      <dgm:prSet presAssocID="{A848CA7D-2611-4953-899A-A741CAF9AD71}" presName="vert1" presStyleCnt="0"/>
      <dgm:spPr/>
    </dgm:pt>
  </dgm:ptLst>
  <dgm:cxnLst>
    <dgm:cxn modelId="{2EA91628-377F-4D9E-BE93-56321C8408BF}" srcId="{4F523745-9298-4CDB-8E12-76BE3D5630F1}" destId="{17DBB063-8480-4D16-9635-DE78304EC0B9}" srcOrd="3" destOrd="0" parTransId="{0E146650-189E-488B-832B-10975674ACF8}" sibTransId="{DE620023-CEA5-48C9-8128-F78CDBE1BEDA}"/>
    <dgm:cxn modelId="{A678893D-8D48-4E06-82FB-034340332398}" type="presOf" srcId="{865BA1B8-22C1-45E8-8F45-292195DCA5CB}" destId="{05EBFB8E-9D01-418A-B7DA-14022C2B8C97}" srcOrd="0" destOrd="0" presId="urn:microsoft.com/office/officeart/2008/layout/LinedList"/>
    <dgm:cxn modelId="{74B8F261-3E30-4B78-81FE-C11D756D7AF0}" srcId="{4F523745-9298-4CDB-8E12-76BE3D5630F1}" destId="{A848CA7D-2611-4953-899A-A741CAF9AD71}" srcOrd="4" destOrd="0" parTransId="{19D6F04F-31F2-43C6-A5C2-DCAB296807C1}" sibTransId="{FF5F526D-9BE5-4B62-B41C-958A0CB53F37}"/>
    <dgm:cxn modelId="{E2DE0543-21BA-47B3-A167-1185B9B748E1}" srcId="{4F523745-9298-4CDB-8E12-76BE3D5630F1}" destId="{865BA1B8-22C1-45E8-8F45-292195DCA5CB}" srcOrd="2" destOrd="0" parTransId="{D29B9FD3-DD8D-4D19-9350-5AE0B5804566}" sibTransId="{8BF0855A-A5A6-489E-AA08-419963AD4701}"/>
    <dgm:cxn modelId="{A2CD7944-28E7-4902-A78F-D3AE367A4314}" type="presOf" srcId="{D8168083-1F46-4518-ADB7-DA2793E4E9F4}" destId="{7B842584-68C4-402F-ADC1-6B00638B35B0}" srcOrd="0" destOrd="0" presId="urn:microsoft.com/office/officeart/2008/layout/LinedList"/>
    <dgm:cxn modelId="{F9CDB069-66AC-4397-A8CF-17C4FE26020B}" srcId="{4F523745-9298-4CDB-8E12-76BE3D5630F1}" destId="{D8168083-1F46-4518-ADB7-DA2793E4E9F4}" srcOrd="1" destOrd="0" parTransId="{03D9BD3C-F7A4-4617-BBB8-328193DA66B3}" sibTransId="{A1F7C4A4-F953-4597-AFB5-C213FC6CC673}"/>
    <dgm:cxn modelId="{FF623F95-EA6E-4428-BBE5-BACABBCD00DE}" type="presOf" srcId="{4F523745-9298-4CDB-8E12-76BE3D5630F1}" destId="{E0E31066-7302-457C-9949-F9E027FC3DA6}" srcOrd="0" destOrd="0" presId="urn:microsoft.com/office/officeart/2008/layout/LinedList"/>
    <dgm:cxn modelId="{04E301AB-2DA4-4E44-8B29-A9F1528B01A9}" type="presOf" srcId="{52F022CE-00FD-425A-931B-3BC8E6B86B6A}" destId="{A9A4C7B8-C707-4AB9-9132-39847115678D}" srcOrd="0" destOrd="0" presId="urn:microsoft.com/office/officeart/2008/layout/LinedList"/>
    <dgm:cxn modelId="{822559BB-71C6-4CEE-9EB5-7D17E9361095}" type="presOf" srcId="{A848CA7D-2611-4953-899A-A741CAF9AD71}" destId="{C1D31FED-29CC-40C0-9682-BB8C05D82FE3}" srcOrd="0" destOrd="0" presId="urn:microsoft.com/office/officeart/2008/layout/LinedList"/>
    <dgm:cxn modelId="{7569A7C8-EAC4-4EB8-96A5-4A73628AFEC8}" srcId="{4F523745-9298-4CDB-8E12-76BE3D5630F1}" destId="{52F022CE-00FD-425A-931B-3BC8E6B86B6A}" srcOrd="0" destOrd="0" parTransId="{4866B498-5F1B-4E2A-8904-CA1FC0837E21}" sibTransId="{3E90E257-C3F1-428E-9179-4E5954AA74AA}"/>
    <dgm:cxn modelId="{6116FDF0-158F-4848-B965-533BB903FBFD}" type="presOf" srcId="{17DBB063-8480-4D16-9635-DE78304EC0B9}" destId="{FA5EBD78-F767-4D63-9DB8-3606AB5CEA49}" srcOrd="0" destOrd="0" presId="urn:microsoft.com/office/officeart/2008/layout/LinedList"/>
    <dgm:cxn modelId="{8F802865-8AA3-4F8E-9B7E-6832F210E745}" type="presParOf" srcId="{E0E31066-7302-457C-9949-F9E027FC3DA6}" destId="{757F5B27-34BD-4BBB-821A-05977FA84424}" srcOrd="0" destOrd="0" presId="urn:microsoft.com/office/officeart/2008/layout/LinedList"/>
    <dgm:cxn modelId="{0CFE059C-F7FB-4077-BCE8-7875F6AFE2C3}" type="presParOf" srcId="{E0E31066-7302-457C-9949-F9E027FC3DA6}" destId="{C083D5B7-D790-46D6-B1ED-09D32BE5ABAB}" srcOrd="1" destOrd="0" presId="urn:microsoft.com/office/officeart/2008/layout/LinedList"/>
    <dgm:cxn modelId="{A13F2644-58AC-43C7-8886-8359B00A9BC8}" type="presParOf" srcId="{C083D5B7-D790-46D6-B1ED-09D32BE5ABAB}" destId="{A9A4C7B8-C707-4AB9-9132-39847115678D}" srcOrd="0" destOrd="0" presId="urn:microsoft.com/office/officeart/2008/layout/LinedList"/>
    <dgm:cxn modelId="{168DDFF9-57DB-4696-BFB0-7A45C0350967}" type="presParOf" srcId="{C083D5B7-D790-46D6-B1ED-09D32BE5ABAB}" destId="{66568009-FB89-415C-9F83-387FA916C0F2}" srcOrd="1" destOrd="0" presId="urn:microsoft.com/office/officeart/2008/layout/LinedList"/>
    <dgm:cxn modelId="{70D164D2-98B8-449F-BCA7-0CE035700801}" type="presParOf" srcId="{E0E31066-7302-457C-9949-F9E027FC3DA6}" destId="{D7EABEE5-4FEE-4307-B9D5-2CE402611F63}" srcOrd="2" destOrd="0" presId="urn:microsoft.com/office/officeart/2008/layout/LinedList"/>
    <dgm:cxn modelId="{1B32D805-5C36-447C-B71F-43ACC6DFA15B}" type="presParOf" srcId="{E0E31066-7302-457C-9949-F9E027FC3DA6}" destId="{08223057-15C7-4938-A582-EFCD7E4804BC}" srcOrd="3" destOrd="0" presId="urn:microsoft.com/office/officeart/2008/layout/LinedList"/>
    <dgm:cxn modelId="{A708289F-0768-44D0-8E01-60C71B88EA7E}" type="presParOf" srcId="{08223057-15C7-4938-A582-EFCD7E4804BC}" destId="{7B842584-68C4-402F-ADC1-6B00638B35B0}" srcOrd="0" destOrd="0" presId="urn:microsoft.com/office/officeart/2008/layout/LinedList"/>
    <dgm:cxn modelId="{032CAAAD-7FA7-4502-B32E-5DBA375FC3A4}" type="presParOf" srcId="{08223057-15C7-4938-A582-EFCD7E4804BC}" destId="{C861607E-8CEA-4E12-A747-5DA63DDE8A66}" srcOrd="1" destOrd="0" presId="urn:microsoft.com/office/officeart/2008/layout/LinedList"/>
    <dgm:cxn modelId="{A47A93E8-E40B-4E1D-8C95-106C033CC09C}" type="presParOf" srcId="{E0E31066-7302-457C-9949-F9E027FC3DA6}" destId="{34D47394-F106-45A9-AD57-0B801F772FE5}" srcOrd="4" destOrd="0" presId="urn:microsoft.com/office/officeart/2008/layout/LinedList"/>
    <dgm:cxn modelId="{C5D20322-31E1-4214-95DF-7C6C356C086E}" type="presParOf" srcId="{E0E31066-7302-457C-9949-F9E027FC3DA6}" destId="{2A7D9778-A8E4-4247-8639-567010D0F3BB}" srcOrd="5" destOrd="0" presId="urn:microsoft.com/office/officeart/2008/layout/LinedList"/>
    <dgm:cxn modelId="{A4C530A7-F823-40A4-9787-AAEA06873A39}" type="presParOf" srcId="{2A7D9778-A8E4-4247-8639-567010D0F3BB}" destId="{05EBFB8E-9D01-418A-B7DA-14022C2B8C97}" srcOrd="0" destOrd="0" presId="urn:microsoft.com/office/officeart/2008/layout/LinedList"/>
    <dgm:cxn modelId="{CF54F779-E453-45D4-BC3C-20B23E77353B}" type="presParOf" srcId="{2A7D9778-A8E4-4247-8639-567010D0F3BB}" destId="{3C0500DA-3EA9-44A5-A9B7-7D0DE85A383B}" srcOrd="1" destOrd="0" presId="urn:microsoft.com/office/officeart/2008/layout/LinedList"/>
    <dgm:cxn modelId="{ED363007-FC60-4376-81E6-86AE039B0E6A}" type="presParOf" srcId="{E0E31066-7302-457C-9949-F9E027FC3DA6}" destId="{0628BB6E-D55A-41FD-B120-F2480B9572C5}" srcOrd="6" destOrd="0" presId="urn:microsoft.com/office/officeart/2008/layout/LinedList"/>
    <dgm:cxn modelId="{C72D6BAE-482A-4A1A-B2FB-422D990F618C}" type="presParOf" srcId="{E0E31066-7302-457C-9949-F9E027FC3DA6}" destId="{B0AD5590-107A-47C2-8785-DCCAB2BF6F26}" srcOrd="7" destOrd="0" presId="urn:microsoft.com/office/officeart/2008/layout/LinedList"/>
    <dgm:cxn modelId="{EB20FD2B-E49B-4EAA-9F5A-3B64F4BF017D}" type="presParOf" srcId="{B0AD5590-107A-47C2-8785-DCCAB2BF6F26}" destId="{FA5EBD78-F767-4D63-9DB8-3606AB5CEA49}" srcOrd="0" destOrd="0" presId="urn:microsoft.com/office/officeart/2008/layout/LinedList"/>
    <dgm:cxn modelId="{EB41D11A-4050-46A5-9AC0-ADC21F0331FA}" type="presParOf" srcId="{B0AD5590-107A-47C2-8785-DCCAB2BF6F26}" destId="{987D5A55-2832-4DEC-895C-DAA0DE42F815}" srcOrd="1" destOrd="0" presId="urn:microsoft.com/office/officeart/2008/layout/LinedList"/>
    <dgm:cxn modelId="{4078D930-574F-46F8-A4DB-84F5595EC0F5}" type="presParOf" srcId="{E0E31066-7302-457C-9949-F9E027FC3DA6}" destId="{532F8FF7-1F04-4D3E-9FCE-DD3203FD0092}" srcOrd="8" destOrd="0" presId="urn:microsoft.com/office/officeart/2008/layout/LinedList"/>
    <dgm:cxn modelId="{42205AB1-C15F-455D-957B-54A0A7876499}" type="presParOf" srcId="{E0E31066-7302-457C-9949-F9E027FC3DA6}" destId="{BABB755F-D9ED-4742-ADCE-B53A45F750B3}" srcOrd="9" destOrd="0" presId="urn:microsoft.com/office/officeart/2008/layout/LinedList"/>
    <dgm:cxn modelId="{AFD5AE0B-4D31-44C6-B360-B2BCB2684BC5}" type="presParOf" srcId="{BABB755F-D9ED-4742-ADCE-B53A45F750B3}" destId="{C1D31FED-29CC-40C0-9682-BB8C05D82FE3}" srcOrd="0" destOrd="0" presId="urn:microsoft.com/office/officeart/2008/layout/LinedList"/>
    <dgm:cxn modelId="{38D7ED33-1C46-4752-9D7B-991650F4F957}" type="presParOf" srcId="{BABB755F-D9ED-4742-ADCE-B53A45F750B3}" destId="{76204478-081D-490F-8339-E3FD1559FF5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F5B27-34BD-4BBB-821A-05977FA84424}">
      <dsp:nvSpPr>
        <dsp:cNvPr id="0" name=""/>
        <dsp:cNvSpPr/>
      </dsp:nvSpPr>
      <dsp:spPr>
        <a:xfrm>
          <a:off x="0" y="53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9A4C7B8-C707-4AB9-9132-39847115678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Python stands as a formidable and user-friendly programming language, renowned for its accessibility. It proves particularly advantageous for beginners entering the realm of data analysis.</a:t>
          </a:r>
        </a:p>
      </dsp:txBody>
      <dsp:txXfrm>
        <a:off x="0" y="531"/>
        <a:ext cx="10515600" cy="870055"/>
      </dsp:txXfrm>
    </dsp:sp>
    <dsp:sp modelId="{D7EABEE5-4FEE-4307-B9D5-2CE402611F63}">
      <dsp:nvSpPr>
        <dsp:cNvPr id="0" name=""/>
        <dsp:cNvSpPr/>
      </dsp:nvSpPr>
      <dsp:spPr>
        <a:xfrm>
          <a:off x="0" y="870586"/>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842584-68C4-402F-ADC1-6B00638B35B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Specifically tailored to data analysis, Python boasts an array of modules. Noteworthy among these are NumPy, Pandas, Matplotlib, and Seaborn, to name a few.</a:t>
          </a:r>
        </a:p>
      </dsp:txBody>
      <dsp:txXfrm>
        <a:off x="0" y="870586"/>
        <a:ext cx="10515600" cy="870055"/>
      </dsp:txXfrm>
    </dsp:sp>
    <dsp:sp modelId="{34D47394-F106-45A9-AD57-0B801F772FE5}">
      <dsp:nvSpPr>
        <dsp:cNvPr id="0" name=""/>
        <dsp:cNvSpPr/>
      </dsp:nvSpPr>
      <dsp:spPr>
        <a:xfrm>
          <a:off x="0" y="174064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5EBFB8E-9D01-418A-B7DA-14022C2B8C97}">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Python's versatility shines in its capacity to adeptly handle a diverse spectrum of data processing tasks. Thus, it serves as an ideal solution for data analysts contending with various data formats.</a:t>
          </a:r>
        </a:p>
      </dsp:txBody>
      <dsp:txXfrm>
        <a:off x="0" y="1740641"/>
        <a:ext cx="10515600" cy="870055"/>
      </dsp:txXfrm>
    </dsp:sp>
    <dsp:sp modelId="{0628BB6E-D55A-41FD-B120-F2480B9572C5}">
      <dsp:nvSpPr>
        <dsp:cNvPr id="0" name=""/>
        <dsp:cNvSpPr/>
      </dsp:nvSpPr>
      <dsp:spPr>
        <a:xfrm>
          <a:off x="0" y="2610696"/>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A5EBD78-F767-4D63-9DB8-3606AB5CEA49}">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Python enjoys an expansive community of enthusiastic users and developers, fostered by its open-source nature. This bountiful support network equips learners with ample resources to master Python and embark on their data analysis journey</a:t>
          </a:r>
        </a:p>
      </dsp:txBody>
      <dsp:txXfrm>
        <a:off x="0" y="2610696"/>
        <a:ext cx="10515600" cy="870055"/>
      </dsp:txXfrm>
    </dsp:sp>
    <dsp:sp modelId="{532F8FF7-1F04-4D3E-9FCE-DD3203FD0092}">
      <dsp:nvSpPr>
        <dsp:cNvPr id="0" name=""/>
        <dsp:cNvSpPr/>
      </dsp:nvSpPr>
      <dsp:spPr>
        <a:xfrm>
          <a:off x="0" y="3480751"/>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1D31FED-29CC-40C0-9682-BB8C05D82FE3}">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ascendancy of Python in the realm of data analytics can be attributed to its malleability and the rich assortment of libraries available. Its learnability and user-friendly nature make it a preferred choice for novices and seasoned analysts alike. Catering to both data analysts and scientists, Python's toolkit, encompassing NumPy, Pandas, Matplotlib, and Seaborn, empowers comprehensive data manipulation, analysis, and visualization.</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F8D6-7480-0C43-908A-98449D182B6B}"/>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966534F6-7C43-7031-4C51-9DDFFD61EB2A}"/>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A11081-1749-CB56-6C79-31BA89ED65A0}"/>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2A7008AB-08EE-4595-8972-D9C4DB328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40990-54AE-58FF-7033-854E3E3BCCB6}"/>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786776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154C-6EC5-4F2E-1D7F-F38133C021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1DEA1-34C6-10D8-3117-06472AC639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EF39B-AA5A-1D3C-6772-E495521C9122}"/>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0C3F0477-E249-A8E2-01C5-E819D95CF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982FC-9B09-395F-28F6-08E57A3CEFB7}"/>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277175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26A2B7-A18F-709E-0042-686DB527A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89236E-BDC1-D087-B370-DFDEE0AE7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F3F76-8B16-B4D2-81A8-90A3C1488B09}"/>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A19694D2-AFF1-F0F1-5252-A4734C2B0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E7576-81A6-E995-21C8-6BDC48E93B78}"/>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41244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125D-1951-A7F7-9D24-701C35D03C0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A342C56-D115-50EE-A22D-52C7AA9D03E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56D7979-6AF0-D93A-9E90-7C8FC76B389E}"/>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C2F9A0C8-7743-EC7E-D18F-700AB082B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0AE3A-86AF-C2C3-8833-96B33887E838}"/>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374426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0D72-BEE3-B448-9702-C401834CFBFB}"/>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469CEAB-4AA2-B8C9-467D-34A8C6C925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EA955-D2AF-75F2-C741-C40C378DF76C}"/>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41C4693D-4B7E-1F8B-1A7B-45118BFB6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A3A5F-7069-6CAE-60B1-05CDBC642846}"/>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1148566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C8AB-1D5A-6172-6423-8E8757F53D4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35F96ED-1BEF-570B-D18D-4E1BF093BDBA}"/>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5742A44-9263-629D-DA0E-B35BE4E5F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BB1411-779A-A527-3106-EBADADEA8B9A}"/>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6" name="Footer Placeholder 5">
            <a:extLst>
              <a:ext uri="{FF2B5EF4-FFF2-40B4-BE49-F238E27FC236}">
                <a16:creationId xmlns:a16="http://schemas.microsoft.com/office/drawing/2014/main" id="{A2AE607C-BE37-A306-80AC-CF213D3AC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2FE2A-F12D-5141-110C-B7DBFC1BD1BD}"/>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187292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CAA4-6E0E-8D77-160C-C463E0B9A8BB}"/>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FD80C5D-FBCB-76D2-8CB1-5C23C159A1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750957-2BFF-7B36-9D57-C22B2BF68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C3D32C-5D2F-46D7-585B-57C5813D6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5724DB-CE30-6842-65DA-7DD1083416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C2C0A6-81E0-056F-BBFE-BF0350B1F256}"/>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8" name="Footer Placeholder 7">
            <a:extLst>
              <a:ext uri="{FF2B5EF4-FFF2-40B4-BE49-F238E27FC236}">
                <a16:creationId xmlns:a16="http://schemas.microsoft.com/office/drawing/2014/main" id="{D3CBD07C-5B64-5055-15B0-9A2B58CE9C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105BC-210D-FA18-D2E3-FD8800DA6219}"/>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295304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B6C5-24BC-AB94-F2DD-7F70538BC85D}"/>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6754BC6-7B4B-7B9E-A98E-A240AE79CCE6}"/>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4" name="Footer Placeholder 3">
            <a:extLst>
              <a:ext uri="{FF2B5EF4-FFF2-40B4-BE49-F238E27FC236}">
                <a16:creationId xmlns:a16="http://schemas.microsoft.com/office/drawing/2014/main" id="{5DF72EFB-0226-97EC-21F0-DD672D91EE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ED2426-AD99-2D86-18C9-A7DD95A78285}"/>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3717139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3C7DE0-5DCF-B3CB-32C8-73AAFECB1B1A}"/>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3" name="Footer Placeholder 2">
            <a:extLst>
              <a:ext uri="{FF2B5EF4-FFF2-40B4-BE49-F238E27FC236}">
                <a16:creationId xmlns:a16="http://schemas.microsoft.com/office/drawing/2014/main" id="{725DD478-AA36-E12C-B86B-138CB3F4E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4EE4DB-5555-0968-23BE-4D3262D2D5A1}"/>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309594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0FA8-5D3B-DD59-CDB4-E0D10B845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80EF45-9F8F-4A7E-35EF-7E0B6ECDC6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666F93-DB41-5851-16C8-3EB3E9212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DE546A-BBC1-FAA7-BF8E-B11EF58E4A3D}"/>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6" name="Footer Placeholder 5">
            <a:extLst>
              <a:ext uri="{FF2B5EF4-FFF2-40B4-BE49-F238E27FC236}">
                <a16:creationId xmlns:a16="http://schemas.microsoft.com/office/drawing/2014/main" id="{AF2E4C93-CA81-F5A1-EAD2-9AE14D6DC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E1554-4E93-FF0E-F254-884986E4E079}"/>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2327416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270D5-B61D-E706-C38E-42D75BE03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8EF02D-58B4-77EB-42C7-231E20E86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360E84-798E-7EC2-B3E5-2718B363D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4C7A9-E904-6522-1885-3C11E77F2B18}"/>
              </a:ext>
            </a:extLst>
          </p:cNvPr>
          <p:cNvSpPr>
            <a:spLocks noGrp="1"/>
          </p:cNvSpPr>
          <p:nvPr>
            <p:ph type="dt" sz="half" idx="10"/>
          </p:nvPr>
        </p:nvSpPr>
        <p:spPr/>
        <p:txBody>
          <a:bodyPr/>
          <a:lstStyle/>
          <a:p>
            <a:fld id="{2B28DF06-F919-4C62-94A7-79700EC39F97}" type="datetimeFigureOut">
              <a:rPr lang="en-US" smtClean="0"/>
              <a:t>8/11/2023</a:t>
            </a:fld>
            <a:endParaRPr lang="en-US"/>
          </a:p>
        </p:txBody>
      </p:sp>
      <p:sp>
        <p:nvSpPr>
          <p:cNvPr id="6" name="Footer Placeholder 5">
            <a:extLst>
              <a:ext uri="{FF2B5EF4-FFF2-40B4-BE49-F238E27FC236}">
                <a16:creationId xmlns:a16="http://schemas.microsoft.com/office/drawing/2014/main" id="{D4F833A4-470A-7144-118D-6EDB41584F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54DC47-4DFA-77EC-2A06-D773C15432BE}"/>
              </a:ext>
            </a:extLst>
          </p:cNvPr>
          <p:cNvSpPr>
            <a:spLocks noGrp="1"/>
          </p:cNvSpPr>
          <p:nvPr>
            <p:ph type="sldNum" sz="quarter" idx="12"/>
          </p:nvPr>
        </p:nvSpPr>
        <p:spPr/>
        <p:txBody>
          <a:bodyPr/>
          <a:lstStyle/>
          <a:p>
            <a:fld id="{DC52427F-854F-427C-A1EB-95538949DA0B}" type="slidenum">
              <a:rPr lang="en-US" smtClean="0"/>
              <a:t>‹#›</a:t>
            </a:fld>
            <a:endParaRPr lang="en-US"/>
          </a:p>
        </p:txBody>
      </p:sp>
    </p:spTree>
    <p:extLst>
      <p:ext uri="{BB962C8B-B14F-4D97-AF65-F5344CB8AC3E}">
        <p14:creationId xmlns:p14="http://schemas.microsoft.com/office/powerpoint/2010/main" val="289053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C6C3D-FAAD-1CB2-7373-944C7783C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FDDC88-606D-9B27-FDCF-DAF94B6F29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00E5F1D-C8D8-FDAE-332C-9BEA92C03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8DF06-F919-4C62-94A7-79700EC39F97}" type="datetimeFigureOut">
              <a:rPr lang="en-US" smtClean="0"/>
              <a:t>8/11/2023</a:t>
            </a:fld>
            <a:endParaRPr lang="en-US"/>
          </a:p>
        </p:txBody>
      </p:sp>
      <p:sp>
        <p:nvSpPr>
          <p:cNvPr id="5" name="Footer Placeholder 4">
            <a:extLst>
              <a:ext uri="{FF2B5EF4-FFF2-40B4-BE49-F238E27FC236}">
                <a16:creationId xmlns:a16="http://schemas.microsoft.com/office/drawing/2014/main" id="{38570DA7-E378-4BD5-F728-2D79C8A4AB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25784C-ED85-352A-AC52-355085339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2427F-854F-427C-A1EB-95538949DA0B}" type="slidenum">
              <a:rPr lang="en-US" smtClean="0"/>
              <a:t>‹#›</a:t>
            </a:fld>
            <a:endParaRPr lang="en-US"/>
          </a:p>
        </p:txBody>
      </p:sp>
    </p:spTree>
    <p:extLst>
      <p:ext uri="{BB962C8B-B14F-4D97-AF65-F5344CB8AC3E}">
        <p14:creationId xmlns:p14="http://schemas.microsoft.com/office/powerpoint/2010/main" val="787937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Computer Servers">
            <a:extLst>
              <a:ext uri="{FF2B5EF4-FFF2-40B4-BE49-F238E27FC236}">
                <a16:creationId xmlns:a16="http://schemas.microsoft.com/office/drawing/2014/main" id="{4B95C99A-94EB-9252-AE41-4B84276F808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A1C426-0432-5C08-F5CB-E5B6EAAA653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rPr>
              <a:t>Data Analytics for Secure Decision-Making in Network Management</a:t>
            </a:r>
            <a:endParaRPr lang="en-US" sz="5200" dirty="0">
              <a:solidFill>
                <a:srgbClr val="FFFFFF"/>
              </a:solidFill>
            </a:endParaRPr>
          </a:p>
        </p:txBody>
      </p:sp>
      <p:sp>
        <p:nvSpPr>
          <p:cNvPr id="3" name="Subtitle 2">
            <a:extLst>
              <a:ext uri="{FF2B5EF4-FFF2-40B4-BE49-F238E27FC236}">
                <a16:creationId xmlns:a16="http://schemas.microsoft.com/office/drawing/2014/main" id="{F376FD15-5D0B-4D53-1324-A7DB16C3F73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b="1" dirty="0">
                <a:solidFill>
                  <a:srgbClr val="FFFFFF"/>
                </a:solidFill>
              </a:rPr>
              <a:t>Your Name</a:t>
            </a:r>
            <a:r>
              <a:rPr lang="en-US" sz="2200" dirty="0">
                <a:solidFill>
                  <a:srgbClr val="FFFFFF"/>
                </a:solidFill>
              </a:rPr>
              <a:t>: Mohammad Thaher</a:t>
            </a:r>
          </a:p>
          <a:p>
            <a:r>
              <a:rPr lang="en-US" sz="2200" b="1" dirty="0">
                <a:solidFill>
                  <a:srgbClr val="FFFFFF"/>
                </a:solidFill>
              </a:rPr>
              <a:t>Your ID</a:t>
            </a:r>
            <a:r>
              <a:rPr lang="en-US" sz="2200" dirty="0">
                <a:solidFill>
                  <a:srgbClr val="FFFFFF"/>
                </a:solidFill>
              </a:rPr>
              <a:t>: 21110274</a:t>
            </a:r>
          </a:p>
          <a:p>
            <a:r>
              <a:rPr lang="en-US" sz="2200" b="1" dirty="0">
                <a:solidFill>
                  <a:srgbClr val="FFFFFF"/>
                </a:solidFill>
              </a:rPr>
              <a:t>Date</a:t>
            </a:r>
            <a:r>
              <a:rPr lang="en-US" sz="2200" dirty="0">
                <a:solidFill>
                  <a:srgbClr val="FFFFFF"/>
                </a:solidFill>
              </a:rPr>
              <a:t>:12/08/2023 </a:t>
            </a:r>
          </a:p>
        </p:txBody>
      </p:sp>
    </p:spTree>
    <p:extLst>
      <p:ext uri="{BB962C8B-B14F-4D97-AF65-F5344CB8AC3E}">
        <p14:creationId xmlns:p14="http://schemas.microsoft.com/office/powerpoint/2010/main" val="135747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20844D09-C866-71EF-09FC-724F5CE8D804}"/>
              </a:ext>
            </a:extLst>
          </p:cNvPr>
          <p:cNvPicPr>
            <a:picLocks noChangeAspect="1"/>
          </p:cNvPicPr>
          <p:nvPr/>
        </p:nvPicPr>
        <p:blipFill rotWithShape="1">
          <a:blip r:embed="rId2">
            <a:alphaModFix amt="40000"/>
          </a:blip>
          <a:srcRect t="1632" b="14098"/>
          <a:stretch/>
        </p:blipFill>
        <p:spPr>
          <a:xfrm>
            <a:off x="20" y="10"/>
            <a:ext cx="12191979" cy="6857990"/>
          </a:xfrm>
          <a:prstGeom prst="rect">
            <a:avLst/>
          </a:prstGeom>
        </p:spPr>
      </p:pic>
      <p:sp>
        <p:nvSpPr>
          <p:cNvPr id="2" name="Title 1">
            <a:extLst>
              <a:ext uri="{FF2B5EF4-FFF2-40B4-BE49-F238E27FC236}">
                <a16:creationId xmlns:a16="http://schemas.microsoft.com/office/drawing/2014/main" id="{42193B57-F94E-473B-D7F9-A141318A4146}"/>
              </a:ext>
            </a:extLst>
          </p:cNvPr>
          <p:cNvSpPr>
            <a:spLocks noGrp="1"/>
          </p:cNvSpPr>
          <p:nvPr>
            <p:ph type="title"/>
          </p:nvPr>
        </p:nvSpPr>
        <p:spPr>
          <a:xfrm>
            <a:off x="640080" y="853673"/>
            <a:ext cx="4023360" cy="5004794"/>
          </a:xfrm>
        </p:spPr>
        <p:txBody>
          <a:bodyPr>
            <a:normAutofit/>
          </a:bodyPr>
          <a:lstStyle/>
          <a:p>
            <a:r>
              <a:rPr lang="en-GB" sz="5400" dirty="0">
                <a:ln w="22225">
                  <a:solidFill>
                    <a:srgbClr val="FFFFFF"/>
                  </a:solidFill>
                </a:ln>
                <a:solidFill>
                  <a:schemeClr val="bg1"/>
                </a:solidFill>
              </a:rPr>
              <a:t>Explanation and importance of EDA </a:t>
            </a:r>
            <a:r>
              <a:rPr lang="en-US" altLang="en-US" sz="5400" dirty="0">
                <a:ln w="22225">
                  <a:solidFill>
                    <a:srgbClr val="FFFFFF"/>
                  </a:solidFill>
                </a:ln>
                <a:solidFill>
                  <a:schemeClr val="bg1"/>
                </a:solidFill>
              </a:rPr>
              <a:t>data analysis</a:t>
            </a:r>
            <a:r>
              <a:rPr lang="en-GB" sz="5400" dirty="0">
                <a:ln w="22225">
                  <a:solidFill>
                    <a:srgbClr val="FFFFFF"/>
                  </a:solidFill>
                </a:ln>
                <a:solidFill>
                  <a:schemeClr val="bg1"/>
                </a:solidFill>
              </a:rPr>
              <a:t> </a:t>
            </a:r>
            <a:endParaRPr lang="en-US" sz="5400" dirty="0">
              <a:ln w="22225">
                <a:solidFill>
                  <a:srgbClr val="FFFFFF"/>
                </a:solidFill>
              </a:ln>
              <a:solidFill>
                <a:schemeClr val="bg1"/>
              </a:solidFill>
            </a:endParaRPr>
          </a:p>
        </p:txBody>
      </p:sp>
      <p:sp>
        <p:nvSpPr>
          <p:cNvPr id="3" name="Content Placeholder 2">
            <a:extLst>
              <a:ext uri="{FF2B5EF4-FFF2-40B4-BE49-F238E27FC236}">
                <a16:creationId xmlns:a16="http://schemas.microsoft.com/office/drawing/2014/main" id="{EEBABDE2-3FBC-F02C-46BE-247A3F779728}"/>
              </a:ext>
            </a:extLst>
          </p:cNvPr>
          <p:cNvSpPr>
            <a:spLocks noGrp="1"/>
          </p:cNvSpPr>
          <p:nvPr>
            <p:ph idx="1"/>
          </p:nvPr>
        </p:nvSpPr>
        <p:spPr>
          <a:xfrm>
            <a:off x="5599083" y="853673"/>
            <a:ext cx="5715000" cy="5004794"/>
          </a:xfrm>
        </p:spPr>
        <p:txBody>
          <a:bodyPr anchor="ctr">
            <a:normAutofit/>
          </a:bodyPr>
          <a:lstStyle/>
          <a:p>
            <a:r>
              <a:rPr lang="en-US" sz="1700" dirty="0">
                <a:solidFill>
                  <a:schemeClr val="bg1"/>
                </a:solidFill>
              </a:rPr>
              <a:t>EDA is a process of inspecting, visualizing, and summarizing a dataset to understand its main characteristics, patterns, and relationships.</a:t>
            </a:r>
          </a:p>
          <a:p>
            <a:endParaRPr lang="en-US" sz="1700" dirty="0">
              <a:solidFill>
                <a:schemeClr val="bg1"/>
              </a:solidFill>
            </a:endParaRPr>
          </a:p>
          <a:p>
            <a:r>
              <a:rPr lang="en-US" sz="1700" dirty="0">
                <a:solidFill>
                  <a:schemeClr val="bg1"/>
                </a:solidFill>
              </a:rPr>
              <a:t>EDA is important in data analysis because it helps analysts to:</a:t>
            </a:r>
          </a:p>
          <a:p>
            <a:r>
              <a:rPr lang="en-US" sz="1700" dirty="0">
                <a:solidFill>
                  <a:schemeClr val="bg1"/>
                </a:solidFill>
              </a:rPr>
              <a:t>Understand the data</a:t>
            </a:r>
          </a:p>
          <a:p>
            <a:r>
              <a:rPr lang="en-US" sz="1700" dirty="0">
                <a:solidFill>
                  <a:schemeClr val="bg1"/>
                </a:solidFill>
              </a:rPr>
              <a:t>Identify potential issues</a:t>
            </a:r>
          </a:p>
          <a:p>
            <a:r>
              <a:rPr lang="en-US" sz="1700" dirty="0">
                <a:solidFill>
                  <a:schemeClr val="bg1"/>
                </a:solidFill>
              </a:rPr>
              <a:t>Formulate hypotheses</a:t>
            </a:r>
          </a:p>
          <a:p>
            <a:r>
              <a:rPr lang="en-US" sz="1700" dirty="0">
                <a:solidFill>
                  <a:schemeClr val="bg1"/>
                </a:solidFill>
              </a:rPr>
              <a:t>Select features</a:t>
            </a:r>
          </a:p>
          <a:p>
            <a:r>
              <a:rPr lang="en-US" sz="1700" dirty="0">
                <a:solidFill>
                  <a:schemeClr val="bg1"/>
                </a:solidFill>
              </a:rPr>
              <a:t>Build models</a:t>
            </a:r>
          </a:p>
          <a:p>
            <a:r>
              <a:rPr lang="en-US" sz="1700" dirty="0">
                <a:solidFill>
                  <a:schemeClr val="bg1"/>
                </a:solidFill>
              </a:rPr>
              <a:t>Communicate findings</a:t>
            </a:r>
          </a:p>
          <a:p>
            <a:r>
              <a:rPr lang="en-US" sz="1700" dirty="0">
                <a:solidFill>
                  <a:schemeClr val="bg1"/>
                </a:solidFill>
              </a:rPr>
              <a:t>Ensure data integrity</a:t>
            </a:r>
          </a:p>
          <a:p>
            <a:r>
              <a:rPr lang="en-US" sz="1700" dirty="0">
                <a:solidFill>
                  <a:schemeClr val="bg1"/>
                </a:solidFill>
              </a:rPr>
              <a:t>Save time and resources</a:t>
            </a:r>
          </a:p>
        </p:txBody>
      </p:sp>
      <p:sp>
        <p:nvSpPr>
          <p:cNvPr id="23"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606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 on document with pen">
            <a:extLst>
              <a:ext uri="{FF2B5EF4-FFF2-40B4-BE49-F238E27FC236}">
                <a16:creationId xmlns:a16="http://schemas.microsoft.com/office/drawing/2014/main" id="{D03E4C75-B205-2F3E-E11B-1B03DB000112}"/>
              </a:ext>
            </a:extLst>
          </p:cNvPr>
          <p:cNvPicPr>
            <a:picLocks noChangeAspect="1"/>
          </p:cNvPicPr>
          <p:nvPr/>
        </p:nvPicPr>
        <p:blipFill rotWithShape="1">
          <a:blip r:embed="rId2">
            <a:alphaModFix amt="55000"/>
          </a:blip>
          <a:srcRect t="1415" b="14315"/>
          <a:stretch/>
        </p:blipFill>
        <p:spPr>
          <a:xfrm>
            <a:off x="20" y="-9107"/>
            <a:ext cx="12191980" cy="6858000"/>
          </a:xfrm>
          <a:prstGeom prst="rect">
            <a:avLst/>
          </a:prstGeom>
        </p:spPr>
      </p:pic>
      <p:sp>
        <p:nvSpPr>
          <p:cNvPr id="2" name="Title 1">
            <a:extLst>
              <a:ext uri="{FF2B5EF4-FFF2-40B4-BE49-F238E27FC236}">
                <a16:creationId xmlns:a16="http://schemas.microsoft.com/office/drawing/2014/main" id="{CB41EBF7-4526-8365-7398-1B6932F40222}"/>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dirty="0">
                <a:ln w="22225">
                  <a:solidFill>
                    <a:srgbClr val="FFFFFF"/>
                  </a:solidFill>
                </a:ln>
                <a:solidFill>
                  <a:srgbClr val="FFFFFF"/>
                </a:solidFill>
                <a:latin typeface="+mj-lt"/>
                <a:cs typeface="+mj-cs"/>
              </a:rPr>
              <a:t>EDA Techniques used </a:t>
            </a:r>
          </a:p>
        </p:txBody>
      </p:sp>
      <p:sp>
        <p:nvSpPr>
          <p:cNvPr id="33" name="Arc 3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BEB8761B-46E6-8969-B081-4C3D7509FCC9}"/>
              </a:ext>
            </a:extLst>
          </p:cNvPr>
          <p:cNvSpPr>
            <a:spLocks noChangeArrowheads="1"/>
          </p:cNvSpPr>
          <p:nvPr/>
        </p:nvSpPr>
        <p:spPr bwMode="auto">
          <a:xfrm>
            <a:off x="4447308" y="591344"/>
            <a:ext cx="6906491" cy="5585619"/>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numCol="1" rtlCol="0" anchor="ctr" anchorCtr="0" compatLnSpc="1">
            <a:prstTxWarp prst="textNoShape">
              <a:avLst/>
            </a:prstTxWarp>
            <a:normAutofit/>
          </a:bodyPr>
          <a:lstStyle/>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rgbClr val="FFFFFF"/>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rPr>
              <a:t>The describe() function is used to calculate the summary statistics for the data. This includes the mean, median, mode, minimum, maximum, range, standard deviation, and variance.</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rgbClr val="FFFFFF"/>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rPr>
              <a:t>The boxplot() function is used to create a box plot of the </a:t>
            </a:r>
            <a:r>
              <a:rPr kumimoji="0" lang="en-US" altLang="en-US" b="0" i="0" u="none" strike="noStrike" cap="none" normalizeH="0" baseline="0" dirty="0" err="1">
                <a:ln>
                  <a:noFill/>
                </a:ln>
                <a:solidFill>
                  <a:srgbClr val="FFFFFF"/>
                </a:solidFill>
                <a:effectLst/>
              </a:rPr>
              <a:t>Rest_Energy</a:t>
            </a:r>
            <a:r>
              <a:rPr kumimoji="0" lang="en-US" altLang="en-US" b="0" i="0" u="none" strike="noStrike" cap="none" normalizeH="0" baseline="0" dirty="0">
                <a:ln>
                  <a:noFill/>
                </a:ln>
                <a:solidFill>
                  <a:srgbClr val="FFFFFF"/>
                </a:solidFill>
                <a:effectLst/>
              </a:rPr>
              <a:t> variable by Type. This helps to visualize the distribution of the data and to identify any potential outliers.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rgbClr val="FFFFFF"/>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rPr>
              <a:t>The </a:t>
            </a:r>
            <a:r>
              <a:rPr kumimoji="0" lang="en-US" altLang="en-US" b="0" i="0" u="none" strike="noStrike" cap="none" normalizeH="0" baseline="0" dirty="0" err="1">
                <a:ln>
                  <a:noFill/>
                </a:ln>
                <a:solidFill>
                  <a:srgbClr val="FFFFFF"/>
                </a:solidFill>
                <a:effectLst/>
              </a:rPr>
              <a:t>barplot</a:t>
            </a:r>
            <a:r>
              <a:rPr kumimoji="0" lang="en-US" altLang="en-US" b="0" i="0" u="none" strike="noStrike" cap="none" normalizeH="0" baseline="0" dirty="0">
                <a:ln>
                  <a:noFill/>
                </a:ln>
                <a:solidFill>
                  <a:srgbClr val="FFFFFF"/>
                </a:solidFill>
                <a:effectLst/>
              </a:rPr>
              <a:t>() function is used to create a bar plot of the </a:t>
            </a:r>
            <a:r>
              <a:rPr kumimoji="0" lang="en-US" altLang="en-US" b="0" i="0" u="none" strike="noStrike" cap="none" normalizeH="0" baseline="0" dirty="0" err="1">
                <a:ln>
                  <a:noFill/>
                </a:ln>
                <a:solidFill>
                  <a:srgbClr val="FFFFFF"/>
                </a:solidFill>
                <a:effectLst/>
              </a:rPr>
              <a:t>Packet_Size</a:t>
            </a:r>
            <a:r>
              <a:rPr kumimoji="0" lang="en-US" altLang="en-US" b="0" i="0" u="none" strike="noStrike" cap="none" normalizeH="0" baseline="0" dirty="0">
                <a:ln>
                  <a:noFill/>
                </a:ln>
                <a:solidFill>
                  <a:srgbClr val="FFFFFF"/>
                </a:solidFill>
                <a:effectLst/>
              </a:rPr>
              <a:t> variable by </a:t>
            </a:r>
            <a:r>
              <a:rPr kumimoji="0" lang="en-US" altLang="en-US" b="0" i="0" u="none" strike="noStrike" cap="none" normalizeH="0" baseline="0" dirty="0" err="1">
                <a:ln>
                  <a:noFill/>
                </a:ln>
                <a:solidFill>
                  <a:srgbClr val="FFFFFF"/>
                </a:solidFill>
                <a:effectLst/>
              </a:rPr>
              <a:t>behaviour</a:t>
            </a:r>
            <a:r>
              <a:rPr kumimoji="0" lang="en-US" altLang="en-US" b="0" i="0" u="none" strike="noStrike" cap="none" normalizeH="0" baseline="0" dirty="0">
                <a:ln>
                  <a:noFill/>
                </a:ln>
                <a:solidFill>
                  <a:srgbClr val="FFFFFF"/>
                </a:solidFill>
                <a:effectLst/>
              </a:rPr>
              <a:t>. This helps to visualize the distribution of the data and to identify any potential patterns.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rgbClr val="FFFFFF"/>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solidFill>
                  <a:srgbClr val="FFFFFF"/>
                </a:solidFill>
                <a:effectLst/>
              </a:rPr>
              <a:t>The scatterplot() function is used to create a scatter plot of the Time vs </a:t>
            </a:r>
            <a:r>
              <a:rPr kumimoji="0" lang="en-US" altLang="en-US" b="0" i="0" u="none" strike="noStrike" cap="none" normalizeH="0" baseline="0" dirty="0" err="1">
                <a:ln>
                  <a:noFill/>
                </a:ln>
                <a:solidFill>
                  <a:srgbClr val="FFFFFF"/>
                </a:solidFill>
                <a:effectLst/>
              </a:rPr>
              <a:t>Rest_Energy</a:t>
            </a:r>
            <a:r>
              <a:rPr kumimoji="0" lang="en-US" altLang="en-US" b="0" i="0" u="none" strike="noStrike" cap="none" normalizeH="0" baseline="0" dirty="0">
                <a:ln>
                  <a:noFill/>
                </a:ln>
                <a:solidFill>
                  <a:srgbClr val="FFFFFF"/>
                </a:solidFill>
                <a:effectLst/>
              </a:rPr>
              <a:t> variable by </a:t>
            </a:r>
            <a:r>
              <a:rPr kumimoji="0" lang="en-US" altLang="en-US" b="0" i="0" u="none" strike="noStrike" cap="none" normalizeH="0" baseline="0" dirty="0" err="1">
                <a:ln>
                  <a:noFill/>
                </a:ln>
                <a:solidFill>
                  <a:srgbClr val="FFFFFF"/>
                </a:solidFill>
                <a:effectLst/>
              </a:rPr>
              <a:t>behaviour</a:t>
            </a:r>
            <a:r>
              <a:rPr kumimoji="0" lang="en-US" altLang="en-US" b="0" i="0" u="none" strike="noStrike" cap="none" normalizeH="0" baseline="0" dirty="0">
                <a:ln>
                  <a:noFill/>
                </a:ln>
                <a:solidFill>
                  <a:srgbClr val="FFFFFF"/>
                </a:solidFill>
                <a:effectLst/>
              </a:rPr>
              <a:t>. This helps to visualize the relationship between the two variables and to identify any potential correlations.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237684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F6B98-E7E1-07B3-5876-6C672DF0D264}"/>
              </a:ext>
            </a:extLst>
          </p:cNvPr>
          <p:cNvSpPr>
            <a:spLocks noGrp="1"/>
          </p:cNvSpPr>
          <p:nvPr>
            <p:ph type="title"/>
          </p:nvPr>
        </p:nvSpPr>
        <p:spPr>
          <a:xfrm>
            <a:off x="630918" y="643465"/>
            <a:ext cx="3895359" cy="1846615"/>
          </a:xfrm>
        </p:spPr>
        <p:txBody>
          <a:bodyPr vert="horz" lIns="91440" tIns="45720" rIns="91440" bIns="45720" rtlCol="0" anchor="b">
            <a:normAutofit/>
          </a:bodyPr>
          <a:lstStyle/>
          <a:p>
            <a:r>
              <a:rPr lang="en-US" sz="5400">
                <a:latin typeface="+mj-lt"/>
                <a:cs typeface="+mj-cs"/>
              </a:rPr>
              <a:t>EDA Examples</a:t>
            </a:r>
          </a:p>
        </p:txBody>
      </p:sp>
      <p:sp>
        <p:nvSpPr>
          <p:cNvPr id="37"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DF2E98C-ABE7-0B97-A57F-AC3DBF31B77A}"/>
              </a:ext>
            </a:extLst>
          </p:cNvPr>
          <p:cNvSpPr txBox="1"/>
          <p:nvPr/>
        </p:nvSpPr>
        <p:spPr>
          <a:xfrm>
            <a:off x="416854" y="2846496"/>
            <a:ext cx="3895522" cy="33863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200" b="0" i="0" dirty="0">
                <a:effectLst/>
              </a:rPr>
              <a:t>The charts show that the network is more active when under attack. This is evident in the higher number of packets being sent and the higher Rest Energy levels. The network also sends larger packets when under attack, which can put a strain on the network infrastructure. The Rest Energy of the network increases over time when under attack, which suggests that the network is becoming more stressed.</a:t>
            </a:r>
          </a:p>
          <a:p>
            <a:pPr indent="-228600">
              <a:lnSpc>
                <a:spcPct val="90000"/>
              </a:lnSpc>
              <a:spcAft>
                <a:spcPts val="600"/>
              </a:spcAft>
              <a:buFont typeface="Arial" panose="020B0604020202020204" pitchFamily="34" charset="0"/>
              <a:buChar char="•"/>
            </a:pPr>
            <a:endParaRPr lang="en-US" sz="1200" b="0" i="0" dirty="0">
              <a:effectLst/>
            </a:endParaRPr>
          </a:p>
          <a:p>
            <a:pPr indent="-228600">
              <a:lnSpc>
                <a:spcPct val="90000"/>
              </a:lnSpc>
              <a:spcAft>
                <a:spcPts val="600"/>
              </a:spcAft>
              <a:buFont typeface="Arial" panose="020B0604020202020204" pitchFamily="34" charset="0"/>
              <a:buChar char="•"/>
            </a:pPr>
            <a:r>
              <a:rPr lang="en-US" sz="1200" b="0" i="0" dirty="0">
                <a:effectLst/>
              </a:rPr>
              <a:t>These findings can help businesses improve their network security measures to mitigate the effects of attacks. Businesses can do this by implementing firewalls, intrusion detection systems, and other security measures to block malicious traffic. Businesses can also monitor their network traffic for signs of attacks and take action to mitigate the effects of an attack.</a:t>
            </a:r>
          </a:p>
        </p:txBody>
      </p:sp>
      <p:pic>
        <p:nvPicPr>
          <p:cNvPr id="24" name="Picture 23" descr="A graph of a scatter plot&#10;&#10;Description automatically generated">
            <a:extLst>
              <a:ext uri="{FF2B5EF4-FFF2-40B4-BE49-F238E27FC236}">
                <a16:creationId xmlns:a16="http://schemas.microsoft.com/office/drawing/2014/main" id="{E0BAAF9F-10FA-0186-621D-BF0C0D2D3006}"/>
              </a:ext>
            </a:extLst>
          </p:cNvPr>
          <p:cNvPicPr>
            <a:picLocks noChangeAspect="1"/>
          </p:cNvPicPr>
          <p:nvPr/>
        </p:nvPicPr>
        <p:blipFill>
          <a:blip r:embed="rId2"/>
          <a:stretch>
            <a:fillRect/>
          </a:stretch>
        </p:blipFill>
        <p:spPr>
          <a:xfrm>
            <a:off x="4419116" y="607896"/>
            <a:ext cx="3656716" cy="2340297"/>
          </a:xfrm>
          <a:prstGeom prst="rect">
            <a:avLst/>
          </a:prstGeom>
        </p:spPr>
      </p:pic>
      <p:pic>
        <p:nvPicPr>
          <p:cNvPr id="10" name="Picture 9" descr="A bar code with numbers&#10;&#10;Description automatically generated">
            <a:extLst>
              <a:ext uri="{FF2B5EF4-FFF2-40B4-BE49-F238E27FC236}">
                <a16:creationId xmlns:a16="http://schemas.microsoft.com/office/drawing/2014/main" id="{365C075B-6984-8768-13EC-5017251310CF}"/>
              </a:ext>
            </a:extLst>
          </p:cNvPr>
          <p:cNvPicPr>
            <a:picLocks noChangeAspect="1"/>
          </p:cNvPicPr>
          <p:nvPr/>
        </p:nvPicPr>
        <p:blipFill>
          <a:blip r:embed="rId3"/>
          <a:stretch>
            <a:fillRect/>
          </a:stretch>
        </p:blipFill>
        <p:spPr>
          <a:xfrm>
            <a:off x="8182572" y="554858"/>
            <a:ext cx="3867744" cy="2291638"/>
          </a:xfrm>
          <a:prstGeom prst="rect">
            <a:avLst/>
          </a:prstGeom>
        </p:spPr>
      </p:pic>
      <p:pic>
        <p:nvPicPr>
          <p:cNvPr id="21" name="Picture 20" descr="A bar graph with red and blue squares&#10;&#10;Description automatically generated">
            <a:extLst>
              <a:ext uri="{FF2B5EF4-FFF2-40B4-BE49-F238E27FC236}">
                <a16:creationId xmlns:a16="http://schemas.microsoft.com/office/drawing/2014/main" id="{37774B6C-903B-2086-5EAC-6A71A5C73A11}"/>
              </a:ext>
            </a:extLst>
          </p:cNvPr>
          <p:cNvPicPr>
            <a:picLocks noChangeAspect="1"/>
          </p:cNvPicPr>
          <p:nvPr/>
        </p:nvPicPr>
        <p:blipFill>
          <a:blip r:embed="rId4"/>
          <a:stretch>
            <a:fillRect/>
          </a:stretch>
        </p:blipFill>
        <p:spPr>
          <a:xfrm>
            <a:off x="4526277" y="3556089"/>
            <a:ext cx="3511190" cy="2203271"/>
          </a:xfrm>
          <a:prstGeom prst="rect">
            <a:avLst/>
          </a:prstGeom>
        </p:spPr>
      </p:pic>
      <p:pic>
        <p:nvPicPr>
          <p:cNvPr id="6" name="Picture 5" descr="A graph of energy with text&#10;&#10;Description automatically generated with medium confidence">
            <a:extLst>
              <a:ext uri="{FF2B5EF4-FFF2-40B4-BE49-F238E27FC236}">
                <a16:creationId xmlns:a16="http://schemas.microsoft.com/office/drawing/2014/main" id="{E799987B-6A65-B249-FA03-1DD5C0F325E0}"/>
              </a:ext>
            </a:extLst>
          </p:cNvPr>
          <p:cNvPicPr>
            <a:picLocks noChangeAspect="1"/>
          </p:cNvPicPr>
          <p:nvPr/>
        </p:nvPicPr>
        <p:blipFill>
          <a:blip r:embed="rId5"/>
          <a:stretch>
            <a:fillRect/>
          </a:stretch>
        </p:blipFill>
        <p:spPr>
          <a:xfrm>
            <a:off x="8134061" y="3526622"/>
            <a:ext cx="3916255" cy="2457450"/>
          </a:xfrm>
          <a:prstGeom prst="rect">
            <a:avLst/>
          </a:prstGeom>
        </p:spPr>
      </p:pic>
    </p:spTree>
    <p:extLst>
      <p:ext uri="{BB962C8B-B14F-4D97-AF65-F5344CB8AC3E}">
        <p14:creationId xmlns:p14="http://schemas.microsoft.com/office/powerpoint/2010/main" val="368723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EA0AE-2FB0-AA80-54FE-A55E230EC205}"/>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gn="ctr"/>
            <a:r>
              <a:rPr lang="en-US" sz="4400" dirty="0">
                <a:latin typeface="+mj-lt"/>
                <a:cs typeface="+mj-cs"/>
              </a:rPr>
              <a:t>Descriptive Analytic Techniques</a:t>
            </a:r>
          </a:p>
        </p:txBody>
      </p:sp>
      <p:pic>
        <p:nvPicPr>
          <p:cNvPr id="4" name="Picture 3" descr="A colorful swirls of paint&#10;&#10;Description automatically generated with medium confidence">
            <a:extLst>
              <a:ext uri="{FF2B5EF4-FFF2-40B4-BE49-F238E27FC236}">
                <a16:creationId xmlns:a16="http://schemas.microsoft.com/office/drawing/2014/main" id="{50953353-202D-A99C-8DF1-D62966C00733}"/>
              </a:ext>
            </a:extLst>
          </p:cNvPr>
          <p:cNvPicPr>
            <a:picLocks noChangeAspect="1"/>
          </p:cNvPicPr>
          <p:nvPr/>
        </p:nvPicPr>
        <p:blipFill rotWithShape="1">
          <a:blip r:embed="rId2"/>
          <a:srcRect l="17241" r="2537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48380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49513F89-2B07-D60A-5BFE-BAC1D58C57D9}"/>
              </a:ext>
            </a:extLst>
          </p:cNvPr>
          <p:cNvPicPr>
            <a:picLocks noChangeAspect="1"/>
          </p:cNvPicPr>
          <p:nvPr/>
        </p:nvPicPr>
        <p:blipFill rotWithShape="1">
          <a:blip r:embed="rId2"/>
          <a:srcRect l="24562" r="9276"/>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10B06-79A7-8FE1-1F6A-6D127E25C6AD}"/>
              </a:ext>
            </a:extLst>
          </p:cNvPr>
          <p:cNvSpPr>
            <a:spLocks noGrp="1"/>
          </p:cNvSpPr>
          <p:nvPr>
            <p:ph type="title"/>
          </p:nvPr>
        </p:nvSpPr>
        <p:spPr>
          <a:xfrm>
            <a:off x="761801" y="352766"/>
            <a:ext cx="10591999" cy="1023584"/>
          </a:xfrm>
        </p:spPr>
        <p:txBody>
          <a:bodyPr>
            <a:normAutofit/>
          </a:bodyPr>
          <a:lstStyle/>
          <a:p>
            <a:r>
              <a:rPr lang="en-US" sz="3100" dirty="0"/>
              <a:t>Descriptive Analytics: Techniques and Decision-Making Importance</a:t>
            </a:r>
          </a:p>
        </p:txBody>
      </p:sp>
      <p:sp>
        <p:nvSpPr>
          <p:cNvPr id="3" name="Content Placeholder 2">
            <a:extLst>
              <a:ext uri="{FF2B5EF4-FFF2-40B4-BE49-F238E27FC236}">
                <a16:creationId xmlns:a16="http://schemas.microsoft.com/office/drawing/2014/main" id="{2F8ABFD4-A273-38C6-C618-EE2E388E4513}"/>
              </a:ext>
            </a:extLst>
          </p:cNvPr>
          <p:cNvSpPr>
            <a:spLocks noGrp="1"/>
          </p:cNvSpPr>
          <p:nvPr>
            <p:ph idx="1"/>
          </p:nvPr>
        </p:nvSpPr>
        <p:spPr>
          <a:xfrm>
            <a:off x="6106215" y="1729116"/>
            <a:ext cx="6085765" cy="5128884"/>
          </a:xfrm>
        </p:spPr>
        <p:txBody>
          <a:bodyPr anchor="ctr">
            <a:normAutofit/>
          </a:bodyPr>
          <a:lstStyle/>
          <a:p>
            <a:pPr marL="0" indent="0">
              <a:buNone/>
            </a:pPr>
            <a:r>
              <a:rPr lang="en-US" sz="2000" dirty="0"/>
              <a:t>Descriptive analytics involves the use of various techniques to summarize, interpret, and present data in a meaningful and informative way. These techniques help in understanding the basic characteristics and patterns present in the dataset without attempting to draw conclusions or make predictions. </a:t>
            </a:r>
          </a:p>
          <a:p>
            <a:pPr marL="0" indent="0">
              <a:buNone/>
            </a:pPr>
            <a:endParaRPr lang="en-US" sz="2000" dirty="0"/>
          </a:p>
          <a:p>
            <a:pPr marL="0" indent="0">
              <a:buNone/>
            </a:pPr>
            <a:r>
              <a:rPr lang="en-US" sz="2000" dirty="0"/>
              <a:t>Descriptive analytic techniques are important in decision-making because they provide a clear and concise overview of data. This allows decision-makers to identify trends, patterns, and outliers. This information can then be used to make informed decisions about the future.</a:t>
            </a:r>
          </a:p>
        </p:txBody>
      </p:sp>
    </p:spTree>
    <p:extLst>
      <p:ext uri="{BB962C8B-B14F-4D97-AF65-F5344CB8AC3E}">
        <p14:creationId xmlns:p14="http://schemas.microsoft.com/office/powerpoint/2010/main" val="259902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6C60F-2E75-0B64-1FF5-881D6846D0E6}"/>
              </a:ext>
            </a:extLst>
          </p:cNvPr>
          <p:cNvSpPr>
            <a:spLocks noGrp="1"/>
          </p:cNvSpPr>
          <p:nvPr>
            <p:ph type="title"/>
          </p:nvPr>
        </p:nvSpPr>
        <p:spPr>
          <a:xfrm>
            <a:off x="1102368" y="1877492"/>
            <a:ext cx="4030132" cy="3215373"/>
          </a:xfrm>
        </p:spPr>
        <p:txBody>
          <a:bodyPr>
            <a:normAutofit/>
          </a:bodyPr>
          <a:lstStyle/>
          <a:p>
            <a:pPr algn="ctr"/>
            <a:r>
              <a:rPr lang="en-GB" dirty="0">
                <a:solidFill>
                  <a:schemeClr val="bg1"/>
                </a:solidFill>
              </a:rPr>
              <a:t>Descriptive Analytic Techniques used</a:t>
            </a:r>
            <a:endParaRPr lang="en-US" dirty="0">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Rectangle 1">
            <a:extLst>
              <a:ext uri="{FF2B5EF4-FFF2-40B4-BE49-F238E27FC236}">
                <a16:creationId xmlns:a16="http://schemas.microsoft.com/office/drawing/2014/main" id="{BA20EB8C-A497-6D1F-E614-208AA8BB532C}"/>
              </a:ext>
            </a:extLst>
          </p:cNvPr>
          <p:cNvSpPr>
            <a:spLocks noChangeArrowheads="1"/>
          </p:cNvSpPr>
          <p:nvPr/>
        </p:nvSpPr>
        <p:spPr bwMode="auto">
          <a:xfrm>
            <a:off x="5701034" y="125343"/>
            <a:ext cx="6415307" cy="648381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3E3E3"/>
                </a:solidFill>
                <a:effectLst/>
                <a:latin typeface="Google Sans"/>
              </a:rPr>
              <a:t>Central tendency: This is the tendency of data to cluster around a central value. The code uses the </a:t>
            </a:r>
            <a:r>
              <a:rPr kumimoji="0" lang="en-US" altLang="en-US" sz="2000" b="0" i="0" u="none" strike="noStrike" cap="none" normalizeH="0" baseline="0" dirty="0">
                <a:ln>
                  <a:noFill/>
                </a:ln>
                <a:solidFill>
                  <a:srgbClr val="E3E3E3"/>
                </a:solidFill>
                <a:effectLst/>
                <a:latin typeface="Google Sans Mono"/>
              </a:rPr>
              <a:t>describe()</a:t>
            </a:r>
            <a:r>
              <a:rPr kumimoji="0" lang="en-US" altLang="en-US" sz="2000" b="0" i="0" u="none" strike="noStrike" cap="none" normalizeH="0" baseline="0" dirty="0">
                <a:ln>
                  <a:noFill/>
                </a:ln>
                <a:solidFill>
                  <a:srgbClr val="E3E3E3"/>
                </a:solidFill>
                <a:effectLst/>
                <a:latin typeface="Google Sans"/>
              </a:rPr>
              <a:t> function to calculate the mean, median, and mode for each numerical column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rgbClr val="E3E3E3"/>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3E3E3"/>
                </a:solidFill>
                <a:effectLst/>
                <a:latin typeface="Google Sans"/>
              </a:rPr>
              <a:t>Dispersion: This is the spread of data around the central value. The code uses the </a:t>
            </a:r>
            <a:r>
              <a:rPr kumimoji="0" lang="en-US" altLang="en-US" sz="2000" b="0" i="0" u="none" strike="noStrike" cap="none" normalizeH="0" baseline="0" dirty="0">
                <a:ln>
                  <a:noFill/>
                </a:ln>
                <a:solidFill>
                  <a:srgbClr val="E3E3E3"/>
                </a:solidFill>
                <a:effectLst/>
                <a:latin typeface="Google Sans Mono"/>
              </a:rPr>
              <a:t>describe()</a:t>
            </a:r>
            <a:r>
              <a:rPr kumimoji="0" lang="en-US" altLang="en-US" sz="2000" b="0" i="0" u="none" strike="noStrike" cap="none" normalizeH="0" baseline="0" dirty="0">
                <a:ln>
                  <a:noFill/>
                </a:ln>
                <a:solidFill>
                  <a:srgbClr val="E3E3E3"/>
                </a:solidFill>
                <a:effectLst/>
                <a:latin typeface="Google Sans"/>
              </a:rPr>
              <a:t> function to calculate the minimum, maximum, range, standard deviation, and variance for each numerical column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rgbClr val="E3E3E3"/>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3E3E3"/>
                </a:solidFill>
                <a:effectLst/>
                <a:latin typeface="Google Sans"/>
              </a:rPr>
              <a:t>Correlation: This is the degree of association between two variables. The code uses the </a:t>
            </a:r>
            <a:r>
              <a:rPr kumimoji="0" lang="en-US" altLang="en-US" sz="2000" b="0" i="0" u="none" strike="noStrike" cap="none" normalizeH="0" baseline="0" dirty="0" err="1">
                <a:ln>
                  <a:noFill/>
                </a:ln>
                <a:solidFill>
                  <a:srgbClr val="E3E3E3"/>
                </a:solidFill>
                <a:effectLst/>
                <a:latin typeface="Google Sans Mono"/>
              </a:rPr>
              <a:t>corr</a:t>
            </a:r>
            <a:r>
              <a:rPr kumimoji="0" lang="en-US" altLang="en-US" sz="2000" b="0" i="0" u="none" strike="noStrike" cap="none" normalizeH="0" baseline="0" dirty="0">
                <a:ln>
                  <a:noFill/>
                </a:ln>
                <a:solidFill>
                  <a:srgbClr val="E3E3E3"/>
                </a:solidFill>
                <a:effectLst/>
                <a:latin typeface="Google Sans Mono"/>
              </a:rPr>
              <a:t>()</a:t>
            </a:r>
            <a:r>
              <a:rPr kumimoji="0" lang="en-US" altLang="en-US" sz="2000" b="0" i="0" u="none" strike="noStrike" cap="none" normalizeH="0" baseline="0" dirty="0">
                <a:ln>
                  <a:noFill/>
                </a:ln>
                <a:solidFill>
                  <a:srgbClr val="E3E3E3"/>
                </a:solidFill>
                <a:effectLst/>
                <a:latin typeface="Google Sans"/>
              </a:rPr>
              <a:t> function to calculate the correlation coefficient for each pair of numerical columns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rgbClr val="E3E3E3"/>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E3E3E3"/>
                </a:solidFill>
                <a:effectLst/>
                <a:latin typeface="Google Sans"/>
              </a:rPr>
              <a:t>Visualization: The code uses the </a:t>
            </a:r>
            <a:r>
              <a:rPr kumimoji="0" lang="en-US" altLang="en-US" sz="2000" b="0" i="0" u="none" strike="noStrike" cap="none" normalizeH="0" baseline="0" dirty="0">
                <a:ln>
                  <a:noFill/>
                </a:ln>
                <a:solidFill>
                  <a:srgbClr val="E3E3E3"/>
                </a:solidFill>
                <a:effectLst/>
                <a:latin typeface="Google Sans Mono"/>
              </a:rPr>
              <a:t>matplotlib</a:t>
            </a:r>
            <a:r>
              <a:rPr kumimoji="0" lang="en-US" altLang="en-US" sz="2000" b="0" i="0" u="none" strike="noStrike" cap="none" normalizeH="0" baseline="0" dirty="0">
                <a:ln>
                  <a:noFill/>
                </a:ln>
                <a:solidFill>
                  <a:srgbClr val="E3E3E3"/>
                </a:solidFill>
                <a:effectLst/>
                <a:latin typeface="Google Sans"/>
              </a:rPr>
              <a:t> library to create visualizations of the data, such as histograms, box plots, and scatter plots. These visualizations can help to identify patterns and trends in the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338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4">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36">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95738-0BAC-D779-B350-6B4F91922562}"/>
              </a:ext>
            </a:extLst>
          </p:cNvPr>
          <p:cNvSpPr>
            <a:spLocks noGrp="1"/>
          </p:cNvSpPr>
          <p:nvPr>
            <p:ph type="title"/>
          </p:nvPr>
        </p:nvSpPr>
        <p:spPr>
          <a:xfrm>
            <a:off x="841248" y="510047"/>
            <a:ext cx="3300984" cy="1645920"/>
          </a:xfrm>
        </p:spPr>
        <p:txBody>
          <a:bodyPr>
            <a:normAutofit/>
          </a:bodyPr>
          <a:lstStyle/>
          <a:p>
            <a:r>
              <a:rPr lang="en-US" sz="2800"/>
              <a:t>Feature Analysis</a:t>
            </a:r>
          </a:p>
        </p:txBody>
      </p:sp>
      <p:sp>
        <p:nvSpPr>
          <p:cNvPr id="39" name="Rectangle 3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66794F3-D351-D858-8D1A-CDDA5D210B12}"/>
              </a:ext>
            </a:extLst>
          </p:cNvPr>
          <p:cNvSpPr>
            <a:spLocks noGrp="1"/>
          </p:cNvSpPr>
          <p:nvPr>
            <p:ph idx="1"/>
          </p:nvPr>
        </p:nvSpPr>
        <p:spPr>
          <a:xfrm>
            <a:off x="4581144" y="510047"/>
            <a:ext cx="6858000" cy="1645920"/>
          </a:xfrm>
        </p:spPr>
        <p:txBody>
          <a:bodyPr anchor="ctr">
            <a:normAutofit lnSpcReduction="10000"/>
          </a:bodyPr>
          <a:lstStyle/>
          <a:p>
            <a:r>
              <a:rPr lang="en-US" sz="1050" dirty="0"/>
              <a:t>The first visualization shows the distribution of Rest Energy for both No attack and Under attack data points. The distribution for Under attack is skewed to the right, with most values clustered around 0. This suggests that the majority of the data points are under attack. The distribution for No attack is more normally distributed, with a wider range of values. This suggests that the network is more active when under attack.</a:t>
            </a:r>
          </a:p>
          <a:p>
            <a:r>
              <a:rPr lang="en-US" sz="1050" dirty="0"/>
              <a:t>The second visualization shows the distribution of Packet Size for both No attack and Under attack data points. The distribution for Under attack has a higher mean than the distribution for No attack. This suggests that the network is sending larger packets when under attack.</a:t>
            </a:r>
          </a:p>
          <a:p>
            <a:r>
              <a:rPr lang="en-US" sz="1050" dirty="0"/>
              <a:t>The third visualization shows the correlation between Time and Rest Energy for both No attack and Under attack data points. There is a positive correlation between Time and Rest Energy for the </a:t>
            </a:r>
            <a:r>
              <a:rPr lang="en-US" sz="1050" dirty="0" err="1"/>
              <a:t>Underattack</a:t>
            </a:r>
            <a:r>
              <a:rPr lang="en-US" sz="1050" dirty="0"/>
              <a:t> data points. This suggests that the Rest Energy of the network increases over time when under attack.</a:t>
            </a:r>
          </a:p>
        </p:txBody>
      </p:sp>
      <p:pic>
        <p:nvPicPr>
          <p:cNvPr id="9" name="Picture 8" descr="A graph of a graph&#10;&#10;Description automatically generated with medium confidence">
            <a:extLst>
              <a:ext uri="{FF2B5EF4-FFF2-40B4-BE49-F238E27FC236}">
                <a16:creationId xmlns:a16="http://schemas.microsoft.com/office/drawing/2014/main" id="{B7B12A25-FCF2-8231-F38D-D11AC752FE04}"/>
              </a:ext>
            </a:extLst>
          </p:cNvPr>
          <p:cNvPicPr>
            <a:picLocks noChangeAspect="1"/>
          </p:cNvPicPr>
          <p:nvPr/>
        </p:nvPicPr>
        <p:blipFill>
          <a:blip r:embed="rId2"/>
          <a:stretch>
            <a:fillRect/>
          </a:stretch>
        </p:blipFill>
        <p:spPr>
          <a:xfrm>
            <a:off x="557784" y="3274614"/>
            <a:ext cx="3584448" cy="2303008"/>
          </a:xfrm>
          <a:prstGeom prst="rect">
            <a:avLst/>
          </a:prstGeom>
        </p:spPr>
      </p:pic>
      <p:pic>
        <p:nvPicPr>
          <p:cNvPr id="7" name="Picture 6" descr="A chart of different colored rectangular shapes&#10;&#10;Description automatically generated">
            <a:extLst>
              <a:ext uri="{FF2B5EF4-FFF2-40B4-BE49-F238E27FC236}">
                <a16:creationId xmlns:a16="http://schemas.microsoft.com/office/drawing/2014/main" id="{A298ED57-1B32-AB3F-026F-5FE26650B88A}"/>
              </a:ext>
            </a:extLst>
          </p:cNvPr>
          <p:cNvPicPr>
            <a:picLocks noChangeAspect="1"/>
          </p:cNvPicPr>
          <p:nvPr/>
        </p:nvPicPr>
        <p:blipFill>
          <a:blip r:embed="rId3"/>
          <a:stretch>
            <a:fillRect/>
          </a:stretch>
        </p:blipFill>
        <p:spPr>
          <a:xfrm>
            <a:off x="4347599" y="3283575"/>
            <a:ext cx="3584448" cy="2285085"/>
          </a:xfrm>
          <a:prstGeom prst="rect">
            <a:avLst/>
          </a:prstGeom>
        </p:spPr>
      </p:pic>
      <p:pic>
        <p:nvPicPr>
          <p:cNvPr id="5" name="Picture 4" descr="A graph of energy with text&#10;&#10;Description automatically generated with medium confidence">
            <a:extLst>
              <a:ext uri="{FF2B5EF4-FFF2-40B4-BE49-F238E27FC236}">
                <a16:creationId xmlns:a16="http://schemas.microsoft.com/office/drawing/2014/main" id="{8450F138-4302-F118-A249-D097F7D0A290}"/>
              </a:ext>
            </a:extLst>
          </p:cNvPr>
          <p:cNvPicPr>
            <a:picLocks noChangeAspect="1"/>
          </p:cNvPicPr>
          <p:nvPr/>
        </p:nvPicPr>
        <p:blipFill>
          <a:blip r:embed="rId4"/>
          <a:stretch>
            <a:fillRect/>
          </a:stretch>
        </p:blipFill>
        <p:spPr>
          <a:xfrm>
            <a:off x="8137415" y="3292537"/>
            <a:ext cx="3584448" cy="2267162"/>
          </a:xfrm>
          <a:prstGeom prst="rect">
            <a:avLst/>
          </a:prstGeom>
        </p:spPr>
      </p:pic>
    </p:spTree>
    <p:extLst>
      <p:ext uri="{BB962C8B-B14F-4D97-AF65-F5344CB8AC3E}">
        <p14:creationId xmlns:p14="http://schemas.microsoft.com/office/powerpoint/2010/main" val="183735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4">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614C5-84C4-10D8-F6E5-80C3BAB54A53}"/>
              </a:ext>
            </a:extLst>
          </p:cNvPr>
          <p:cNvSpPr>
            <a:spLocks noGrp="1"/>
          </p:cNvSpPr>
          <p:nvPr>
            <p:ph type="title"/>
          </p:nvPr>
        </p:nvSpPr>
        <p:spPr>
          <a:xfrm>
            <a:off x="804672" y="802955"/>
            <a:ext cx="4766330" cy="1454051"/>
          </a:xfrm>
        </p:spPr>
        <p:txBody>
          <a:bodyPr>
            <a:normAutofit/>
          </a:bodyPr>
          <a:lstStyle/>
          <a:p>
            <a:r>
              <a:rPr lang="en-US" sz="3600">
                <a:solidFill>
                  <a:schemeClr val="tx2"/>
                </a:solidFill>
              </a:rPr>
              <a:t>Association Analysis</a:t>
            </a:r>
          </a:p>
        </p:txBody>
      </p:sp>
      <p:sp>
        <p:nvSpPr>
          <p:cNvPr id="3" name="Content Placeholder 2">
            <a:extLst>
              <a:ext uri="{FF2B5EF4-FFF2-40B4-BE49-F238E27FC236}">
                <a16:creationId xmlns:a16="http://schemas.microsoft.com/office/drawing/2014/main" id="{91D6C3C2-E2E9-2DBD-4128-10DAB68C3266}"/>
              </a:ext>
            </a:extLst>
          </p:cNvPr>
          <p:cNvSpPr>
            <a:spLocks noGrp="1"/>
          </p:cNvSpPr>
          <p:nvPr>
            <p:ph idx="1"/>
          </p:nvPr>
        </p:nvSpPr>
        <p:spPr>
          <a:xfrm>
            <a:off x="804672" y="2421683"/>
            <a:ext cx="4765949" cy="3353476"/>
          </a:xfrm>
        </p:spPr>
        <p:txBody>
          <a:bodyPr anchor="t">
            <a:normAutofit/>
          </a:bodyPr>
          <a:lstStyle/>
          <a:p>
            <a:pPr marL="0" indent="0">
              <a:buNone/>
            </a:pPr>
            <a:r>
              <a:rPr lang="en-US" sz="1700" dirty="0">
                <a:solidFill>
                  <a:schemeClr val="tx2"/>
                </a:solidFill>
              </a:rPr>
              <a:t>A contingency table is a table that shows the frequency of two categorical variables. It can be used to quantify the relationship between the two variables. </a:t>
            </a:r>
          </a:p>
          <a:p>
            <a:pPr marL="0" indent="0">
              <a:buNone/>
            </a:pPr>
            <a:r>
              <a:rPr lang="en-US" sz="1700" dirty="0">
                <a:solidFill>
                  <a:schemeClr val="tx2"/>
                </a:solidFill>
              </a:rPr>
              <a:t>In the image, the contingency table shows that there is a strong relationship between the </a:t>
            </a:r>
            <a:r>
              <a:rPr lang="en-US" sz="1700" dirty="0" err="1">
                <a:solidFill>
                  <a:schemeClr val="tx2"/>
                </a:solidFill>
              </a:rPr>
              <a:t>behaviour</a:t>
            </a:r>
            <a:r>
              <a:rPr lang="en-US" sz="1700" dirty="0">
                <a:solidFill>
                  <a:schemeClr val="tx2"/>
                </a:solidFill>
              </a:rPr>
              <a:t> and Type variables. The Blackhole type is more likely to occur when the </a:t>
            </a:r>
            <a:r>
              <a:rPr lang="en-US" sz="1700" dirty="0" err="1">
                <a:solidFill>
                  <a:schemeClr val="tx2"/>
                </a:solidFill>
              </a:rPr>
              <a:t>behaviour</a:t>
            </a:r>
            <a:r>
              <a:rPr lang="en-US" sz="1700" dirty="0">
                <a:solidFill>
                  <a:schemeClr val="tx2"/>
                </a:solidFill>
              </a:rPr>
              <a:t> is Under attack, while the Flooding type is more likely to occur when the </a:t>
            </a:r>
            <a:r>
              <a:rPr lang="en-US" sz="1700" dirty="0" err="1">
                <a:solidFill>
                  <a:schemeClr val="tx2"/>
                </a:solidFill>
              </a:rPr>
              <a:t>behaviour</a:t>
            </a:r>
            <a:r>
              <a:rPr lang="en-US" sz="1700" dirty="0">
                <a:solidFill>
                  <a:schemeClr val="tx2"/>
                </a:solidFill>
              </a:rPr>
              <a:t> is No attack. The network administrator can use these insights to improve network security measures and mitigate the effects of attacks. </a:t>
            </a:r>
          </a:p>
          <a:p>
            <a:pPr marL="0" indent="0">
              <a:buNone/>
            </a:pPr>
            <a:endParaRPr lang="en-US" sz="1700" dirty="0">
              <a:solidFill>
                <a:schemeClr val="tx2"/>
              </a:solidFill>
            </a:endParaRPr>
          </a:p>
        </p:txBody>
      </p:sp>
      <p:grpSp>
        <p:nvGrpSpPr>
          <p:cNvPr id="27" name="Group 26">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8" name="Freeform: Shape 27">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8">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29">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30">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shot of a computer&#10;&#10;Description automatically generated">
            <a:extLst>
              <a:ext uri="{FF2B5EF4-FFF2-40B4-BE49-F238E27FC236}">
                <a16:creationId xmlns:a16="http://schemas.microsoft.com/office/drawing/2014/main" id="{C0DCEB8A-DBA4-3C8C-193F-ADC419483AFD}"/>
              </a:ext>
            </a:extLst>
          </p:cNvPr>
          <p:cNvPicPr>
            <a:picLocks noChangeAspect="1"/>
          </p:cNvPicPr>
          <p:nvPr/>
        </p:nvPicPr>
        <p:blipFill>
          <a:blip r:embed="rId2"/>
          <a:stretch>
            <a:fillRect/>
          </a:stretch>
        </p:blipFill>
        <p:spPr>
          <a:xfrm>
            <a:off x="7708392" y="2415362"/>
            <a:ext cx="4142232" cy="2950820"/>
          </a:xfrm>
          <a:prstGeom prst="rect">
            <a:avLst/>
          </a:prstGeom>
        </p:spPr>
      </p:pic>
    </p:spTree>
    <p:extLst>
      <p:ext uri="{BB962C8B-B14F-4D97-AF65-F5344CB8AC3E}">
        <p14:creationId xmlns:p14="http://schemas.microsoft.com/office/powerpoint/2010/main" val="410878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F9F658-803E-3444-EF23-C47A8706BE8E}"/>
              </a:ext>
            </a:extLst>
          </p:cNvPr>
          <p:cNvSpPr>
            <a:spLocks noGrp="1"/>
          </p:cNvSpPr>
          <p:nvPr>
            <p:ph type="title"/>
          </p:nvPr>
        </p:nvSpPr>
        <p:spPr>
          <a:xfrm>
            <a:off x="5956784" y="396117"/>
            <a:ext cx="5217172" cy="1158857"/>
          </a:xfrm>
        </p:spPr>
        <p:txBody>
          <a:bodyPr anchor="b">
            <a:normAutofit/>
          </a:bodyPr>
          <a:lstStyle/>
          <a:p>
            <a:r>
              <a:rPr lang="en-GB" sz="3700">
                <a:solidFill>
                  <a:schemeClr val="bg1"/>
                </a:solidFill>
              </a:rPr>
              <a:t>Role of Analysis in Decision Making</a:t>
            </a:r>
            <a:endParaRPr lang="en-US" sz="3700">
              <a:solidFill>
                <a:schemeClr val="bg1"/>
              </a:solidFill>
            </a:endParaRPr>
          </a:p>
        </p:txBody>
      </p:sp>
      <p:grpSp>
        <p:nvGrpSpPr>
          <p:cNvPr id="22"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23" name="Freeform: Shape 22">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6" name="Oval 25">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descr="Digital numbers art">
            <a:extLst>
              <a:ext uri="{FF2B5EF4-FFF2-40B4-BE49-F238E27FC236}">
                <a16:creationId xmlns:a16="http://schemas.microsoft.com/office/drawing/2014/main" id="{5082B794-8CEA-7157-23A9-3A1F4DDED57A}"/>
              </a:ext>
            </a:extLst>
          </p:cNvPr>
          <p:cNvPicPr>
            <a:picLocks noChangeAspect="1"/>
          </p:cNvPicPr>
          <p:nvPr/>
        </p:nvPicPr>
        <p:blipFill rotWithShape="1">
          <a:blip r:embed="rId2"/>
          <a:srcRect l="8314" r="32285" b="-2"/>
          <a:stretch/>
        </p:blipFill>
        <p:spPr>
          <a:xfrm>
            <a:off x="1872286" y="1820334"/>
            <a:ext cx="2863056" cy="3217333"/>
          </a:xfrm>
          <a:prstGeom prst="rect">
            <a:avLst/>
          </a:prstGeom>
        </p:spPr>
      </p:pic>
      <p:grpSp>
        <p:nvGrpSpPr>
          <p:cNvPr id="30"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31" name="Freeform: Shape 30">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7" name="Content Placeholder 6">
            <a:extLst>
              <a:ext uri="{FF2B5EF4-FFF2-40B4-BE49-F238E27FC236}">
                <a16:creationId xmlns:a16="http://schemas.microsoft.com/office/drawing/2014/main" id="{C7FF61A1-CB02-EBAB-C567-E42296E63D12}"/>
              </a:ext>
            </a:extLst>
          </p:cNvPr>
          <p:cNvSpPr>
            <a:spLocks noGrp="1"/>
          </p:cNvSpPr>
          <p:nvPr>
            <p:ph idx="1"/>
          </p:nvPr>
        </p:nvSpPr>
        <p:spPr>
          <a:xfrm>
            <a:off x="5956783" y="1747592"/>
            <a:ext cx="5217173" cy="4351338"/>
          </a:xfrm>
        </p:spPr>
        <p:txBody>
          <a:bodyPr>
            <a:normAutofit/>
          </a:bodyPr>
          <a:lstStyle/>
          <a:p>
            <a:r>
              <a:rPr lang="en-US" sz="1100" dirty="0">
                <a:solidFill>
                  <a:schemeClr val="bg1"/>
                </a:solidFill>
              </a:rPr>
              <a:t>Identify Potential Security Threats: Through the examination of network traffic data, network administrators have the ability to detect potential security vulnerabilities, such as irregular patterns or questionable activities. This data can subsequently guide actions to mitigate these risks, such as enforcing security protocols or blocking suspicious traffic.</a:t>
            </a:r>
          </a:p>
          <a:p>
            <a:endParaRPr lang="en-US" sz="1100" dirty="0">
              <a:solidFill>
                <a:schemeClr val="bg1"/>
              </a:solidFill>
            </a:endParaRPr>
          </a:p>
          <a:p>
            <a:r>
              <a:rPr lang="en-US" sz="1100" dirty="0">
                <a:solidFill>
                  <a:schemeClr val="bg1"/>
                </a:solidFill>
              </a:rPr>
              <a:t>Enhance Network Performance: By uncovering points of congestion and weaknesses within the network, network administrators can enhance overall performance. For instance, they can pinpoint overloaded network links or susceptible devices vulnerable to attacks. This knowledge can be employed to fine-tune network settings or introduce security countermeasures.</a:t>
            </a:r>
          </a:p>
          <a:p>
            <a:endParaRPr lang="en-US" sz="1100" dirty="0">
              <a:solidFill>
                <a:schemeClr val="bg1"/>
              </a:solidFill>
            </a:endParaRPr>
          </a:p>
          <a:p>
            <a:r>
              <a:rPr lang="en-US" sz="1100" dirty="0">
                <a:solidFill>
                  <a:schemeClr val="bg1"/>
                </a:solidFill>
              </a:rPr>
              <a:t>Anticipate Future Capacity Requirements: Through an analysis of historical network traffic data, network administrators can anticipate future demands for capacity. This information ensures that the network possesses the requisite capability to accommodate anticipated increases in data flow.</a:t>
            </a:r>
          </a:p>
          <a:p>
            <a:endParaRPr lang="en-US" sz="1100" dirty="0">
              <a:solidFill>
                <a:schemeClr val="bg1"/>
              </a:solidFill>
            </a:endParaRPr>
          </a:p>
          <a:p>
            <a:r>
              <a:rPr lang="en-US" sz="1100" dirty="0">
                <a:solidFill>
                  <a:schemeClr val="bg1"/>
                </a:solidFill>
              </a:rPr>
              <a:t>For instance, a telecommunications enterprise could utilize network traffic data to strategize for upcoming capacity necessities. If there's a noticeable upward trend in network traffic, this serves as an indicator for potential network infrastructure upgrades. Subsequently, the telecommunications company can leverage this insight to blueprint future capacity enhancements.</a:t>
            </a:r>
          </a:p>
        </p:txBody>
      </p:sp>
    </p:spTree>
    <p:extLst>
      <p:ext uri="{BB962C8B-B14F-4D97-AF65-F5344CB8AC3E}">
        <p14:creationId xmlns:p14="http://schemas.microsoft.com/office/powerpoint/2010/main" val="1515881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9" name="Rectangle 2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5D23B1-86D6-7624-BAD7-E1F082B55D6E}"/>
              </a:ext>
            </a:extLst>
          </p:cNvPr>
          <p:cNvSpPr>
            <a:spLocks noGrp="1"/>
          </p:cNvSpPr>
          <p:nvPr>
            <p:ph type="title"/>
          </p:nvPr>
        </p:nvSpPr>
        <p:spPr>
          <a:xfrm>
            <a:off x="946521" y="396117"/>
            <a:ext cx="5217172" cy="1158857"/>
          </a:xfrm>
        </p:spPr>
        <p:txBody>
          <a:bodyPr anchor="b">
            <a:normAutofit/>
          </a:bodyPr>
          <a:lstStyle/>
          <a:p>
            <a:r>
              <a:rPr lang="en-GB" sz="2800">
                <a:solidFill>
                  <a:schemeClr val="bg1"/>
                </a:solidFill>
              </a:rPr>
              <a:t>Importance of Data Analytical Techniques to Decision-Making</a:t>
            </a:r>
            <a:endParaRPr lang="en-US" sz="2800">
              <a:solidFill>
                <a:schemeClr val="bg1"/>
              </a:solidFill>
            </a:endParaRPr>
          </a:p>
        </p:txBody>
      </p:sp>
      <p:sp>
        <p:nvSpPr>
          <p:cNvPr id="380"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1"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 name="Content Placeholder 4">
            <a:extLst>
              <a:ext uri="{FF2B5EF4-FFF2-40B4-BE49-F238E27FC236}">
                <a16:creationId xmlns:a16="http://schemas.microsoft.com/office/drawing/2014/main" id="{A804E6D6-5651-74A3-E154-5E78C8290517}"/>
              </a:ext>
            </a:extLst>
          </p:cNvPr>
          <p:cNvSpPr>
            <a:spLocks noGrp="1"/>
          </p:cNvSpPr>
          <p:nvPr>
            <p:ph idx="1"/>
          </p:nvPr>
        </p:nvSpPr>
        <p:spPr>
          <a:xfrm>
            <a:off x="946520" y="1747592"/>
            <a:ext cx="5217173" cy="4351338"/>
          </a:xfrm>
        </p:spPr>
        <p:txBody>
          <a:bodyPr>
            <a:normAutofit/>
          </a:bodyPr>
          <a:lstStyle/>
          <a:p>
            <a:r>
              <a:rPr lang="en-US" sz="1100" dirty="0">
                <a:solidFill>
                  <a:schemeClr val="bg1"/>
                </a:solidFill>
              </a:rPr>
              <a:t>Uncovering Potential Security Vulnerabilities: Employing techniques like clustering and classification, network administrators can identify potential security threats by grouping similar attack occurrences and categorizing them by type. This insight forms the basis for taking corrective actions, such as deploying security protocols or intercepting harmful traffic.</a:t>
            </a:r>
          </a:p>
          <a:p>
            <a:endParaRPr lang="en-US" sz="1100" dirty="0">
              <a:solidFill>
                <a:schemeClr val="bg1"/>
              </a:solidFill>
            </a:endParaRPr>
          </a:p>
          <a:p>
            <a:r>
              <a:rPr lang="en-US" sz="1100" dirty="0">
                <a:solidFill>
                  <a:schemeClr val="bg1"/>
                </a:solidFill>
              </a:rPr>
              <a:t>Enhancing Network Performance: By utilizing data exploration methods, network administrators can locate bottlenecks and vulnerabilities within the network infrastructure. This data serves as a foundation for refining network setup or implementing security measures to enhance performance.</a:t>
            </a:r>
          </a:p>
          <a:p>
            <a:pPr marL="0" indent="0">
              <a:buNone/>
            </a:pPr>
            <a:endParaRPr lang="en-US" sz="1100" dirty="0">
              <a:solidFill>
                <a:schemeClr val="bg1"/>
              </a:solidFill>
            </a:endParaRPr>
          </a:p>
          <a:p>
            <a:r>
              <a:rPr lang="en-US" sz="1100" dirty="0">
                <a:solidFill>
                  <a:schemeClr val="bg1"/>
                </a:solidFill>
              </a:rPr>
              <a:t>Anticipating Future Capacity Requirements: Relying on historical network traffic data, network administrators can forecast future capacity needs. This information guarantees that the network is equipped to accommodate projected traffic increases.</a:t>
            </a:r>
          </a:p>
          <a:p>
            <a:endParaRPr lang="en-US" sz="1100" dirty="0">
              <a:solidFill>
                <a:schemeClr val="bg1"/>
              </a:solidFill>
            </a:endParaRPr>
          </a:p>
          <a:p>
            <a:r>
              <a:rPr lang="en-US" sz="1100" dirty="0">
                <a:solidFill>
                  <a:schemeClr val="bg1"/>
                </a:solidFill>
              </a:rPr>
              <a:t>Harnessing Artificial Intelligence: Artificial intelligence techniques come into play for automating the process of identifying and responding to cyberattacks. This automation liberates human resources to focus on alternative tasks, like devising novel security strategies.</a:t>
            </a:r>
          </a:p>
        </p:txBody>
      </p:sp>
      <p:grpSp>
        <p:nvGrpSpPr>
          <p:cNvPr id="27" name="Group 26">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28"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82" name="Freeform: Shape 31">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3" name="Freeform: Shape 32">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9"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84" name="Freeform: Shape 29">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5" name="Freeform: Shape 30">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9" name="Graphic 8" descr="Unlock">
            <a:extLst>
              <a:ext uri="{FF2B5EF4-FFF2-40B4-BE49-F238E27FC236}">
                <a16:creationId xmlns:a16="http://schemas.microsoft.com/office/drawing/2014/main" id="{28FA1B6C-D6D1-B985-8D6C-197916FF0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876" y="1820334"/>
            <a:ext cx="3217333" cy="3217333"/>
          </a:xfrm>
          <a:prstGeom prst="rect">
            <a:avLst/>
          </a:prstGeom>
        </p:spPr>
      </p:pic>
      <p:grpSp>
        <p:nvGrpSpPr>
          <p:cNvPr id="35" name="Group 34">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36"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86" name="Freeform: Shape 206">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7" name="Freeform: Shape 207">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8" name="Freeform: Shape 208">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9" name="Freeform: Shape 209">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0" name="Freeform: Shape 210">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1" name="Freeform: Shape 211">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2" name="Freeform: Shape 212">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3" name="Freeform: Shape 213">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4" name="Freeform: Shape 214">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5" name="Freeform: Shape 215">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6" name="Freeform: Shape 216">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7" name="Freeform: Shape 217">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8" name="Freeform: Shape 218">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9" name="Freeform: Shape 219">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0" name="Freeform: Shape 220">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1" name="Freeform: Shape 221">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2" name="Freeform: Shape 222">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223">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224">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225">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6" name="Freeform: Shape 226">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227">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8" name="Freeform: Shape 228">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9" name="Freeform: Shape 229">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0" name="Freeform: Shape 230">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1" name="Freeform: Shape 231">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2" name="Freeform: Shape 232">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233">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4" name="Freeform: Shape 234">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5" name="Freeform: Shape 235">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236">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237">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238">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9" name="Freeform: Shape 239">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0" name="Freeform: Shape 240">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241">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2" name="Freeform: Shape 242">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3" name="Freeform: Shape 243">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4" name="Freeform: Shape 244">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5" name="Freeform: Shape 245">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6" name="Freeform: Shape 246">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247">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8" name="Freeform: Shape 248">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9" name="Freeform: Shape 249">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0" name="Freeform: Shape 250">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1" name="Freeform: Shape 251">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2" name="Freeform: Shape 252">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3" name="Freeform: Shape 253">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4" name="Freeform: Shape 254">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5" name="Freeform: Shape 255">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6" name="Freeform: Shape 256">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7" name="Freeform: Shape 257">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38" name="Freeform: Shape 258">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9" name="Freeform: Shape 259">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40" name="Freeform: Shape 260">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1" name="Freeform: Shape 261">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2" name="Freeform: Shape 262">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3" name="Freeform: Shape 263">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44" name="Freeform: Shape 264">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5" name="Freeform: Shape 265">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46" name="Freeform: Shape 266">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7" name="Freeform: Shape 267">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8" name="Freeform: Shape 268">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9" name="Freeform: Shape 269">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50" name="Freeform: Shape 270">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1" name="Freeform: Shape 271">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2" name="Freeform: Shape 272">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3" name="Freeform: Shape 273">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4" name="Freeform: Shape 274">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5" name="Freeform: Shape 275">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56" name="Freeform: Shape 276">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7" name="Freeform: Shape 277">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58" name="Freeform: Shape 278">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9" name="Freeform: Shape 279">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0" name="Freeform: Shape 280">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1" name="Freeform: Shape 281">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282">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3" name="Freeform: Shape 283">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284">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5" name="Freeform: Shape 285">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6" name="Freeform: Shape 286">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7" name="Freeform: Shape 287">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68" name="Freeform: Shape 288">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9" name="Freeform: Shape 289">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70" name="Freeform: Shape 290">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1" name="Freeform: Shape 291">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2" name="Freeform: Shape 292">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3" name="Freeform: Shape 293">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74" name="Freeform: Shape 294">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5" name="Freeform: Shape 295">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76" name="Freeform: Shape 296">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7" name="Freeform: Shape 297">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8" name="Freeform: Shape 298">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9" name="Freeform: Shape 299">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0" name="Freeform: Shape 300">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1" name="Freeform: Shape 301">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2" name="Freeform: Shape 302">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3" name="Freeform: Shape 303">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4" name="Freeform: Shape 304">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5" name="Freeform: Shape 305">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86" name="Freeform: Shape 306">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7" name="Freeform: Shape 307">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8" name="Freeform: Shape 308">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9" name="Freeform: Shape 309">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90" name="Freeform: Shape 310">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1" name="Freeform: Shape 311">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2" name="Freeform: Shape 312">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3" name="Freeform: Shape 313">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4" name="Freeform: Shape 314">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5" name="Freeform: Shape 315">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6" name="Freeform: Shape 316">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7" name="Freeform: Shape 317">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8" name="Freeform: Shape 318">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9" name="Freeform: Shape 319">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0" name="Freeform: Shape 320">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1" name="Freeform: Shape 321">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2" name="Freeform: Shape 322">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3" name="Freeform: Shape 323">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4" name="Freeform: Shape 324">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5" name="Freeform: Shape 325">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6" name="Freeform: Shape 326">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7" name="Freeform: Shape 327">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8" name="Freeform: Shape 328">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9" name="Freeform: Shape 329">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0" name="Freeform: Shape 330">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1" name="Freeform: Shape 331">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2" name="Freeform: Shape 332">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3" name="Freeform: Shape 333">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14" name="Freeform: Shape 334">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5" name="Freeform: Shape 335">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6" name="Freeform: Shape 336">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7" name="Freeform: Shape 337">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18" name="Freeform: Shape 338">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9" name="Freeform: Shape 339">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0" name="Freeform: Shape 340">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1" name="Freeform: Shape 341">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22" name="Freeform: Shape 342">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3" name="Freeform: Shape 343">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24" name="Freeform: Shape 344">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5" name="Freeform: Shape 345">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6" name="Freeform: Shape 346">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7" name="Freeform: Shape 347">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28" name="Freeform: Shape 348">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9" name="Freeform: Shape 349">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0" name="Freeform: Shape 350">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31" name="Freeform: Shape 351">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2" name="Freeform: Shape 352">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3" name="Freeform: Shape 353">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34" name="Freeform: Shape 354">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5" name="Freeform: Shape 355">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36" name="Freeform: Shape 356">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7" name="Freeform: Shape 357">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8" name="Freeform: Shape 358">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9" name="Freeform: Shape 359">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0" name="Freeform: Shape 360">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361">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362">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363">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364">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5" name="Freeform: Shape 365">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46" name="Freeform: Shape 366">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7" name="Freeform: Shape 367">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48" name="Freeform: Shape 368">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9" name="Freeform: Shape 369">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0" name="Freeform: Shape 370">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1" name="Freeform: Shape 371">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52" name="Freeform: Shape 372">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3" name="Freeform: Shape 373">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54" name="Freeform: Shape 374">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7"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555" name="Freeform: Shape 37">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56" name="Freeform: Shape 38">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7" name="Freeform: Shape 39">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8" name="Freeform: Shape 40">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9" name="Freeform: Shape 41">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0" name="Freeform: Shape 42">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61" name="Freeform: Shape 43">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2" name="Freeform: Shape 44">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63" name="Freeform: Shape 45">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4" name="Freeform: Shape 46">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5" name="Freeform: Shape 47">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6" name="Freeform: Shape 48">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7" name="Freeform: Shape 49">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8" name="Freeform: Shape 50">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9" name="Freeform: Shape 51">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0" name="Freeform: Shape 52">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1" name="Freeform: Shape 53">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2" name="Freeform: Shape 54">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3" name="Freeform: Shape 55">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4" name="Freeform: Shape 56">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5" name="Freeform: Shape 57">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6" name="Freeform: Shape 58">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7" name="Freeform: Shape 59">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8" name="Freeform: Shape 60">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9" name="Freeform: Shape 61">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0" name="Freeform: Shape 62">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1" name="Freeform: Shape 63">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2" name="Freeform: Shape 64">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3" name="Freeform: Shape 65">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4" name="Freeform: Shape 66">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5" name="Freeform: Shape 67">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6" name="Freeform: Shape 68">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7" name="Freeform: Shape 69">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8" name="Freeform: Shape 70">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9" name="Freeform: Shape 71">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0" name="Freeform: Shape 72">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1" name="Freeform: Shape 73">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2" name="Freeform: Shape 74">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3" name="Freeform: Shape 75">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4" name="Freeform: Shape 76">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5" name="Freeform: Shape 77">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6" name="Freeform: Shape 78">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7" name="Freeform: Shape 79">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8" name="Freeform: Shape 80">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9" name="Freeform: Shape 81">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0" name="Freeform: Shape 82">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1" name="Freeform: Shape 83">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2" name="Freeform: Shape 84">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85">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4" name="Freeform: Shape 86">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5" name="Freeform: Shape 87">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6" name="Freeform: Shape 88">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07" name="Freeform: Shape 89">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8" name="Freeform: Shape 90">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09" name="Freeform: Shape 91">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0" name="Freeform: Shape 92">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1" name="Freeform: Shape 93">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2" name="Freeform: Shape 94">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13" name="Freeform: Shape 95">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4" name="Freeform: Shape 96">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15" name="Freeform: Shape 97">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16" name="Freeform: Shape 98">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99">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100">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9" name="Freeform: Shape 101">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102">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103">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2" name="Freeform: Shape 104">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3" name="Freeform: Shape 105">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4" name="Freeform: Shape 106">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25" name="Freeform: Shape 107">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6" name="Freeform: Shape 108">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27" name="Freeform: Shape 109">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8" name="Freeform: Shape 110">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9" name="Freeform: Shape 111">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0" name="Freeform: Shape 112">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31" name="Freeform: Shape 113">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2" name="Freeform: Shape 114">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33" name="Freeform: Shape 115">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4" name="Freeform: Shape 116">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5" name="Freeform: Shape 117">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6" name="Freeform: Shape 118">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37" name="Freeform: Shape 119">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8" name="Freeform: Shape 120">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39" name="Freeform: Shape 121">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122">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1" name="Freeform: Shape 123">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124">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43" name="Freeform: Shape 125">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4" name="Freeform: Shape 126">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45" name="Freeform: Shape 127">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6" name="Freeform: Shape 128">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47" name="Freeform: Shape 129">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48" name="Freeform: Shape 130">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9" name="Freeform: Shape 131">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0" name="Freeform: Shape 132">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1" name="Freeform: Shape 133">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2" name="Freeform: Shape 134">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3" name="Freeform: Shape 135">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4" name="Freeform: Shape 136">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5" name="Freeform: Shape 137">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6" name="Freeform: Shape 138">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7" name="Freeform: Shape 139">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8" name="Freeform: Shape 140">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9" name="Freeform: Shape 141">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0" name="Freeform: Shape 142">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1" name="Freeform: Shape 143">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144">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3" name="Freeform: Shape 145">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146">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147">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148">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149">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8" name="Freeform: Shape 150">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9" name="Freeform: Shape 151">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0" name="Freeform: Shape 152">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1" name="Freeform: Shape 153">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2" name="Freeform: Shape 154">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3" name="Freeform: Shape 155">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4" name="Freeform: Shape 156">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5" name="Freeform: Shape 157">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6" name="Freeform: Shape 158">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7" name="Freeform: Shape 159">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160">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161">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0" name="Freeform: Shape 162">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1" name="Freeform: Shape 163">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2" name="Freeform: Shape 164">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3" name="Freeform: Shape 165">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4" name="Freeform: Shape 166">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5" name="Freeform: Shape 167">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6" name="Freeform: Shape 168">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87" name="Freeform: Shape 169">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8" name="Freeform: Shape 170">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9" name="Freeform: Shape 171">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0" name="Freeform: Shape 172">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91" name="Freeform: Shape 173">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2" name="Freeform: Shape 174">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3" name="Freeform: Shape 175">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4" name="Freeform: Shape 176">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5" name="Freeform: Shape 177">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6" name="Freeform: Shape 178">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179">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180">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99" name="Freeform: Shape 181">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00" name="Freeform: Shape 182">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1" name="Freeform: Shape 183">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2" name="Freeform: Shape 184">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03" name="Freeform: Shape 185">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4" name="Freeform: Shape 186">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05" name="Freeform: Shape 187">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6" name="Freeform: Shape 188">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7" name="Freeform: Shape 189">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8" name="Freeform: Shape 190">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09" name="Freeform: Shape 191">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0" name="Freeform: Shape 192">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11" name="Freeform: Shape 193">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2" name="Freeform: Shape 194">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3" name="Freeform: Shape 195">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4" name="Freeform: Shape 196">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15" name="Freeform: Shape 197">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6" name="Freeform: Shape 198">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17" name="Freeform: Shape 199">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8" name="Freeform: Shape 200">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9" name="Freeform: Shape 201">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0" name="Freeform: Shape 202">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21" name="Freeform: Shape 203">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2" name="Freeform: Shape 204">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23" name="Freeform: Shape 205">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68797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EDE6402-9332-494B-84AC-28223EE040D2}"/>
              </a:ext>
            </a:extLst>
          </p:cNvPr>
          <p:cNvSpPr>
            <a:spLocks noGrp="1"/>
          </p:cNvSpPr>
          <p:nvPr>
            <p:ph type="title"/>
          </p:nvPr>
        </p:nvSpPr>
        <p:spPr>
          <a:xfrm>
            <a:off x="838200" y="365125"/>
            <a:ext cx="5393361" cy="1325563"/>
          </a:xfrm>
        </p:spPr>
        <p:txBody>
          <a:bodyPr>
            <a:normAutofit/>
          </a:bodyPr>
          <a:lstStyle/>
          <a:p>
            <a:r>
              <a:rPr lang="en-US" dirty="0"/>
              <a:t>Introduction</a:t>
            </a:r>
          </a:p>
        </p:txBody>
      </p:sp>
      <p:sp>
        <p:nvSpPr>
          <p:cNvPr id="13" name="Content Placeholder 2">
            <a:extLst>
              <a:ext uri="{FF2B5EF4-FFF2-40B4-BE49-F238E27FC236}">
                <a16:creationId xmlns:a16="http://schemas.microsoft.com/office/drawing/2014/main" id="{52648AE5-5E62-2EF2-F82E-689B02E3B246}"/>
              </a:ext>
            </a:extLst>
          </p:cNvPr>
          <p:cNvSpPr>
            <a:spLocks noGrp="1"/>
          </p:cNvSpPr>
          <p:nvPr>
            <p:ph idx="1"/>
          </p:nvPr>
        </p:nvSpPr>
        <p:spPr>
          <a:xfrm>
            <a:off x="838200" y="1825625"/>
            <a:ext cx="5393361" cy="4351338"/>
          </a:xfrm>
        </p:spPr>
        <p:txBody>
          <a:bodyPr>
            <a:normAutofit/>
          </a:bodyPr>
          <a:lstStyle/>
          <a:p>
            <a:pPr marL="0" indent="0">
              <a:buNone/>
            </a:pPr>
            <a:r>
              <a:rPr lang="en-US" sz="2000" dirty="0"/>
              <a:t>I will utilize data analytics to analyze network traffic simulations and identify patterns of different types of network attacks, using data analytics tools and techniques, I aim to comprehend the data and uncover meaningful patterns, furthermore, I will effectively try communicate the findings to enhance network security and performance.</a:t>
            </a:r>
          </a:p>
          <a:p>
            <a:pPr marL="0" indent="0">
              <a:buNone/>
            </a:pPr>
            <a:endParaRPr lang="en-US" sz="2000" dirty="0"/>
          </a:p>
          <a:p>
            <a:pPr marL="0" indent="0">
              <a:buNone/>
            </a:pPr>
            <a:r>
              <a:rPr lang="en-US" sz="2000" dirty="0"/>
              <a:t>Data analytics can help in detecting security breaches and improving network performance, it aids in identifying potential bottlenecks and vulnerabilities, additionally, data analytics can be instrumental in predicting future attacks.</a:t>
            </a:r>
          </a:p>
        </p:txBody>
      </p:sp>
      <p:pic>
        <p:nvPicPr>
          <p:cNvPr id="12" name="Picture 4" descr="3D box skeletons">
            <a:extLst>
              <a:ext uri="{FF2B5EF4-FFF2-40B4-BE49-F238E27FC236}">
                <a16:creationId xmlns:a16="http://schemas.microsoft.com/office/drawing/2014/main" id="{24BF31BC-201E-5213-AE7E-91178D52CFC8}"/>
              </a:ext>
            </a:extLst>
          </p:cNvPr>
          <p:cNvPicPr>
            <a:picLocks noChangeAspect="1"/>
          </p:cNvPicPr>
          <p:nvPr/>
        </p:nvPicPr>
        <p:blipFill rotWithShape="1">
          <a:blip r:embed="rId2"/>
          <a:srcRect l="19109" r="14140"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854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FEF7BD85-28E8-67F2-5924-7C4C42EF3D54}"/>
              </a:ext>
            </a:extLst>
          </p:cNvPr>
          <p:cNvPicPr>
            <a:picLocks noChangeAspect="1"/>
          </p:cNvPicPr>
          <p:nvPr/>
        </p:nvPicPr>
        <p:blipFill rotWithShape="1">
          <a:blip r:embed="rId2"/>
          <a:srcRect t="1415" b="14315"/>
          <a:stretch/>
        </p:blipFill>
        <p:spPr>
          <a:xfrm>
            <a:off x="2869471" y="1510450"/>
            <a:ext cx="2601592" cy="1463401"/>
          </a:xfrm>
          <a:prstGeom prst="rect">
            <a:avLst/>
          </a:prstGeom>
        </p:spPr>
      </p:pic>
      <p:grpSp>
        <p:nvGrpSpPr>
          <p:cNvPr id="34" name="Group 3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35" name="Oval 34">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Oval 37">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EC5AB-45E2-E753-72A3-15E311F5CADD}"/>
              </a:ext>
            </a:extLst>
          </p:cNvPr>
          <p:cNvSpPr>
            <a:spLocks noGrp="1"/>
          </p:cNvSpPr>
          <p:nvPr>
            <p:ph type="title"/>
          </p:nvPr>
        </p:nvSpPr>
        <p:spPr>
          <a:xfrm>
            <a:off x="702591" y="3404608"/>
            <a:ext cx="3520789" cy="2666087"/>
          </a:xfrm>
        </p:spPr>
        <p:txBody>
          <a:bodyPr vert="horz" lIns="91440" tIns="45720" rIns="91440" bIns="45720" rtlCol="0" anchor="ctr">
            <a:normAutofit/>
          </a:bodyPr>
          <a:lstStyle/>
          <a:p>
            <a:pPr algn="ctr"/>
            <a:r>
              <a:rPr lang="en-US" kern="1200">
                <a:ln w="22225">
                  <a:solidFill>
                    <a:srgbClr val="FFFFFF"/>
                  </a:solidFill>
                </a:ln>
                <a:solidFill>
                  <a:schemeClr val="bg1"/>
                </a:solidFill>
                <a:latin typeface="+mj-lt"/>
                <a:ea typeface="+mj-ea"/>
                <a:cs typeface="+mj-cs"/>
              </a:rPr>
              <a:t>Conclusion</a:t>
            </a:r>
          </a:p>
        </p:txBody>
      </p:sp>
      <p:grpSp>
        <p:nvGrpSpPr>
          <p:cNvPr id="40"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41" name="Freeform: Shape 40">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44"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45" name="Freeform: Shape 4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4" name="Rectangle 1">
            <a:extLst>
              <a:ext uri="{FF2B5EF4-FFF2-40B4-BE49-F238E27FC236}">
                <a16:creationId xmlns:a16="http://schemas.microsoft.com/office/drawing/2014/main" id="{18EDE5DC-5D46-36F7-F45C-5A25068D6312}"/>
              </a:ext>
            </a:extLst>
          </p:cNvPr>
          <p:cNvSpPr>
            <a:spLocks noChangeArrowheads="1"/>
          </p:cNvSpPr>
          <p:nvPr/>
        </p:nvSpPr>
        <p:spPr bwMode="auto">
          <a:xfrm>
            <a:off x="6477270" y="1130846"/>
            <a:ext cx="4974771" cy="4351338"/>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numCol="1" rtlCol="0" anchorCtr="0" compatLnSpc="1">
            <a:prstTxWarp prst="textNoShape">
              <a:avLst/>
            </a:prstTxWarp>
            <a:normAutofit/>
          </a:bodyPr>
          <a:lstStyle/>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The probability of a network being targeted increases when there's a "Blackhole" behavior. This particular attack type disrupts network communication by injecting harmful traffic into the target network.</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bg1"/>
              </a:solidFill>
              <a:effectLst/>
            </a:endParaRP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Moreover, during an attack, the network tends to transmit larger packets. This tactic is employed by attackers to overwhelm the network with an excessive flow of data.</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bg1"/>
              </a:solidFill>
              <a:effectLst/>
            </a:endParaRP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Network administrators can leverage these observations to enhance network security and counteract attack impacts. For instance, they could enforce a firewall to obstruct malicious traffic from infiltrating the network. Continuous monitoring of network traffic for attack indicators would enable swift intervention to mitigate attack consequences.</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bg1"/>
              </a:solidFill>
              <a:effectLst/>
            </a:endParaRP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Expanding the dataset on network traffic would provide a deeper grasp of attack patterns, facilitating the development of more intricate security protocols.</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bg1"/>
              </a:solidFill>
              <a:effectLst/>
            </a:endParaRP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Developing a real-time machine learning model for attack detection could enable automated blocking of malicious traffic at the network's entry points.</a:t>
            </a:r>
          </a:p>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dirty="0">
              <a:ln>
                <a:noFill/>
              </a:ln>
              <a:solidFill>
                <a:schemeClr val="bg1"/>
              </a:solidFill>
              <a:effectLst/>
            </a:endParaRP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0" i="0" u="none" strike="noStrike" cap="none" normalizeH="0" baseline="0" dirty="0">
                <a:ln>
                  <a:noFill/>
                </a:ln>
                <a:solidFill>
                  <a:schemeClr val="bg1"/>
                </a:solidFill>
                <a:effectLst/>
              </a:rPr>
              <a:t>Collaborating with other entities to exchange information about attacks would contribute to bolstering overall internet security.</a:t>
            </a:r>
          </a:p>
        </p:txBody>
      </p:sp>
    </p:spTree>
    <p:extLst>
      <p:ext uri="{BB962C8B-B14F-4D97-AF65-F5344CB8AC3E}">
        <p14:creationId xmlns:p14="http://schemas.microsoft.com/office/powerpoint/2010/main" val="335421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146A5-619F-917F-4356-95C4FDBC9631}"/>
              </a:ext>
            </a:extLst>
          </p:cNvPr>
          <p:cNvSpPr>
            <a:spLocks noGrp="1"/>
          </p:cNvSpPr>
          <p:nvPr>
            <p:ph type="title"/>
          </p:nvPr>
        </p:nvSpPr>
        <p:spPr>
          <a:xfrm>
            <a:off x="1616052" y="870791"/>
            <a:ext cx="8959893" cy="685801"/>
          </a:xfrm>
        </p:spPr>
        <p:txBody>
          <a:bodyPr anchor="b">
            <a:normAutofit/>
          </a:bodyPr>
          <a:lstStyle/>
          <a:p>
            <a:pPr algn="ctr"/>
            <a:r>
              <a:rPr lang="en-US" sz="3200" dirty="0">
                <a:solidFill>
                  <a:schemeClr val="tx1">
                    <a:lumMod val="65000"/>
                    <a:lumOff val="35000"/>
                  </a:schemeClr>
                </a:solidFill>
              </a:rPr>
              <a:t>References</a:t>
            </a:r>
          </a:p>
        </p:txBody>
      </p:sp>
      <p:sp>
        <p:nvSpPr>
          <p:cNvPr id="3" name="Content Placeholder 2">
            <a:extLst>
              <a:ext uri="{FF2B5EF4-FFF2-40B4-BE49-F238E27FC236}">
                <a16:creationId xmlns:a16="http://schemas.microsoft.com/office/drawing/2014/main" id="{38613D81-D986-8BC8-24E3-C2E5B6590500}"/>
              </a:ext>
            </a:extLst>
          </p:cNvPr>
          <p:cNvSpPr>
            <a:spLocks noGrp="1"/>
          </p:cNvSpPr>
          <p:nvPr>
            <p:ph idx="1"/>
          </p:nvPr>
        </p:nvSpPr>
        <p:spPr>
          <a:xfrm>
            <a:off x="695513" y="1556592"/>
            <a:ext cx="10800972" cy="4615607"/>
          </a:xfrm>
        </p:spPr>
        <p:txBody>
          <a:bodyPr anchor="t">
            <a:normAutofit/>
          </a:bodyPr>
          <a:lstStyle/>
          <a:p>
            <a:pPr marL="360045" marR="0" indent="-360045"/>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Lawton, G. (2022)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What is prescriptive analytics? definition from </a:t>
            </a:r>
            <a:r>
              <a:rPr lang="en-US" sz="14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searchcio</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CIO</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https://www.techtarget.com/searchcio/definition/Prescriptive-analytics (Accessed: 08 August 2023). </a:t>
            </a:r>
          </a:p>
          <a:p>
            <a:pPr marL="360045" marR="0" indent="-360045"/>
            <a:r>
              <a:rPr lang="en-US" sz="14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Numpy</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 tutorial</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(no date)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Tutorials</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https://www.w3schools.com/python/numpy/default.asp (Accessed: 08 August 2023). </a:t>
            </a:r>
          </a:p>
          <a:p>
            <a:pPr marL="360045" marR="0" indent="-360045"/>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Pandas tutorial</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(no date)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Tutorials</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https://www.w3schools.com/python/pandas/default.asp (Accessed: 08 August 2023). </a:t>
            </a:r>
          </a:p>
          <a:p>
            <a:pPr marL="360045" marR="0" indent="-360045"/>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Pandian, S. (2022)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Effective data visualization techniques in data science using Python</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Analytics Vidhya</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https://www.analyticsvidhya.com/blog/2021/08/effective-data-visualization-techniques-in-data-science-using-python/ (Accessed: 08 August 2023). </a:t>
            </a:r>
          </a:p>
          <a:p>
            <a:pPr marL="360045" marR="0" indent="-360045"/>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Reynolds, K. (2019)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A guide to understanding the different types of data available to marketers</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t>
            </a:r>
            <a:r>
              <a:rPr lang="en-US" sz="1400" i="1" dirty="0" err="1">
                <a:solidFill>
                  <a:schemeClr val="tx1">
                    <a:lumMod val="65000"/>
                    <a:lumOff val="35000"/>
                  </a:schemeClr>
                </a:solidFill>
                <a:effectLst/>
                <a:latin typeface="Times New Roman" panose="02020603050405020304" pitchFamily="18" charset="0"/>
                <a:ea typeface="Times New Roman" panose="02020603050405020304" pitchFamily="18" charset="0"/>
              </a:rPr>
              <a:t>ClickZ</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https://www.clickz.com/a-guide-to-understanding-the-different-types-of-data-available-to-marketers/ (Accessed: 08 August 2023). </a:t>
            </a:r>
          </a:p>
          <a:p>
            <a:pPr marL="360045" marR="0" indent="-360045"/>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Visualizing regression models¶</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(no date)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Visualizing regression models - seaborn 0.11.2 documentation</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https://seaborn.pydata.org/archive/0.11/tutorial/regression.html (Accessed: 08 August 2023). </a:t>
            </a:r>
          </a:p>
          <a:p>
            <a:pPr marL="360045" marR="0" indent="-360045"/>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What is exploratory data analysis?</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(no date) </a:t>
            </a:r>
            <a:r>
              <a:rPr lang="en-US" sz="1400" i="1" dirty="0">
                <a:solidFill>
                  <a:schemeClr val="tx1">
                    <a:lumMod val="65000"/>
                    <a:lumOff val="35000"/>
                  </a:schemeClr>
                </a:solidFill>
                <a:effectLst/>
                <a:latin typeface="Times New Roman" panose="02020603050405020304" pitchFamily="18" charset="0"/>
                <a:ea typeface="Times New Roman" panose="02020603050405020304" pitchFamily="18" charset="0"/>
              </a:rPr>
              <a:t>IBM</a:t>
            </a:r>
            <a:r>
              <a:rPr lang="en-US" sz="1400" dirty="0">
                <a:solidFill>
                  <a:schemeClr val="tx1">
                    <a:lumMod val="65000"/>
                    <a:lumOff val="35000"/>
                  </a:schemeClr>
                </a:solidFill>
                <a:effectLst/>
                <a:latin typeface="Times New Roman" panose="02020603050405020304" pitchFamily="18" charset="0"/>
                <a:ea typeface="Times New Roman" panose="02020603050405020304" pitchFamily="18" charset="0"/>
              </a:rPr>
              <a:t>. Available at: https://www.ibm.com/topics/exploratory-data-analysis (Accessed: 08 August 2023). </a:t>
            </a:r>
          </a:p>
        </p:txBody>
      </p:sp>
    </p:spTree>
    <p:extLst>
      <p:ext uri="{BB962C8B-B14F-4D97-AF65-F5344CB8AC3E}">
        <p14:creationId xmlns:p14="http://schemas.microsoft.com/office/powerpoint/2010/main" val="109218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515446-F598-A718-7D66-A2D7B97D6204}"/>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dirty="0">
                <a:latin typeface="+mj-lt"/>
                <a:cs typeface="+mj-cs"/>
              </a:rPr>
              <a:t>Data Analytic Activities, Techniques, and Tools</a:t>
            </a:r>
          </a:p>
        </p:txBody>
      </p:sp>
      <p:pic>
        <p:nvPicPr>
          <p:cNvPr id="4" name="Picture 3" descr="Magnifying glass showing decling performance">
            <a:extLst>
              <a:ext uri="{FF2B5EF4-FFF2-40B4-BE49-F238E27FC236}">
                <a16:creationId xmlns:a16="http://schemas.microsoft.com/office/drawing/2014/main" id="{0DB8E623-55C1-1898-0C4B-E3334025E7BD}"/>
              </a:ext>
            </a:extLst>
          </p:cNvPr>
          <p:cNvPicPr>
            <a:picLocks noChangeAspect="1"/>
          </p:cNvPicPr>
          <p:nvPr/>
        </p:nvPicPr>
        <p:blipFill rotWithShape="1">
          <a:blip r:embed="rId2"/>
          <a:srcRect l="5738" r="3622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9051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B0B690-6774-7DD4-B5FC-DE0A4CD9048C}"/>
              </a:ext>
            </a:extLst>
          </p:cNvPr>
          <p:cNvSpPr>
            <a:spLocks noGrp="1"/>
          </p:cNvSpPr>
          <p:nvPr>
            <p:ph type="title"/>
          </p:nvPr>
        </p:nvSpPr>
        <p:spPr>
          <a:xfrm>
            <a:off x="1136397" y="502020"/>
            <a:ext cx="5323715" cy="1642970"/>
          </a:xfrm>
        </p:spPr>
        <p:txBody>
          <a:bodyPr anchor="b">
            <a:normAutofit/>
          </a:bodyPr>
          <a:lstStyle/>
          <a:p>
            <a:r>
              <a:rPr lang="en-GB" sz="4000" dirty="0"/>
              <a:t>Data Analytic Activities</a:t>
            </a:r>
            <a:endParaRPr lang="en-US" sz="4000" dirty="0"/>
          </a:p>
        </p:txBody>
      </p:sp>
      <p:sp>
        <p:nvSpPr>
          <p:cNvPr id="3" name="Content Placeholder 2">
            <a:extLst>
              <a:ext uri="{FF2B5EF4-FFF2-40B4-BE49-F238E27FC236}">
                <a16:creationId xmlns:a16="http://schemas.microsoft.com/office/drawing/2014/main" id="{053045ED-D339-7D72-0D57-8764CAFA37F4}"/>
              </a:ext>
            </a:extLst>
          </p:cNvPr>
          <p:cNvSpPr>
            <a:spLocks noGrp="1"/>
          </p:cNvSpPr>
          <p:nvPr>
            <p:ph idx="1"/>
          </p:nvPr>
        </p:nvSpPr>
        <p:spPr>
          <a:xfrm>
            <a:off x="1144923" y="2405894"/>
            <a:ext cx="5315189" cy="3535083"/>
          </a:xfrm>
        </p:spPr>
        <p:txBody>
          <a:bodyPr anchor="t">
            <a:normAutofit fontScale="77500" lnSpcReduction="20000"/>
          </a:bodyPr>
          <a:lstStyle/>
          <a:p>
            <a:pPr>
              <a:lnSpc>
                <a:spcPct val="120000"/>
              </a:lnSpc>
            </a:pPr>
            <a:r>
              <a:rPr lang="en-US" sz="1600" dirty="0"/>
              <a:t>Data Collection: The first stage is to gather data that is pertinent to the study's particular objectives. Sources for this information include network traffic records, security systems, and vulnerability scanners. The information must cover a wide variety of network activity and attack kinds in order to be as complete as feasible.</a:t>
            </a:r>
          </a:p>
          <a:p>
            <a:pPr>
              <a:lnSpc>
                <a:spcPct val="120000"/>
              </a:lnSpc>
            </a:pPr>
            <a:r>
              <a:rPr lang="en-US" sz="1600" dirty="0"/>
              <a:t>Data exploration is the process of looking for patterns in the data after it has been gathered. Different visualization methods, including heatmaps, line graphs, and pie charts, can be used to do this. Gaining a deeper grasp of the data and finding any potential patterns or anomalies are the objectives of this stage.</a:t>
            </a:r>
          </a:p>
          <a:p>
            <a:pPr>
              <a:lnSpc>
                <a:spcPct val="120000"/>
              </a:lnSpc>
            </a:pPr>
            <a:r>
              <a:rPr lang="en-US" sz="1600" dirty="0"/>
              <a:t>Finding Attack Patterns: Finding attack patterns is the last phase. Techniques like clustering and classification can be used for this. While classification algorithms may be used to categorize attack occurrences into distinct classes, clustering methods can be used to group similar attack instances together. This step's objectives are to recognize various assault types and create defenses against them.</a:t>
            </a:r>
          </a:p>
        </p:txBody>
      </p:sp>
      <p:sp>
        <p:nvSpPr>
          <p:cNvPr id="56" name="Rectangle 5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white wall with drawings on it&#10;&#10;Description automatically generated">
            <a:extLst>
              <a:ext uri="{FF2B5EF4-FFF2-40B4-BE49-F238E27FC236}">
                <a16:creationId xmlns:a16="http://schemas.microsoft.com/office/drawing/2014/main" id="{A9FF84EB-55CF-E45A-24A6-35CD20AAB0F1}"/>
              </a:ext>
            </a:extLst>
          </p:cNvPr>
          <p:cNvPicPr>
            <a:picLocks noChangeAspect="1"/>
          </p:cNvPicPr>
          <p:nvPr/>
        </p:nvPicPr>
        <p:blipFill rotWithShape="1">
          <a:blip r:embed="rId2"/>
          <a:srcRect l="16002" r="27747" b="-2"/>
          <a:stretch/>
        </p:blipFill>
        <p:spPr>
          <a:xfrm>
            <a:off x="7075967" y="1359678"/>
            <a:ext cx="4170530" cy="4170537"/>
          </a:xfrm>
          <a:prstGeom prst="rect">
            <a:avLst/>
          </a:prstGeom>
        </p:spPr>
      </p:pic>
    </p:spTree>
    <p:extLst>
      <p:ext uri="{BB962C8B-B14F-4D97-AF65-F5344CB8AC3E}">
        <p14:creationId xmlns:p14="http://schemas.microsoft.com/office/powerpoint/2010/main" val="237604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Bar chart">
            <a:extLst>
              <a:ext uri="{FF2B5EF4-FFF2-40B4-BE49-F238E27FC236}">
                <a16:creationId xmlns:a16="http://schemas.microsoft.com/office/drawing/2014/main" id="{0C6B6752-E585-802F-E054-431B705EBA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0383" y="3104705"/>
            <a:ext cx="3217333" cy="3217333"/>
          </a:xfrm>
          <a:prstGeom prst="rect">
            <a:avLst/>
          </a:prstGeom>
        </p:spPr>
      </p:pic>
      <p:grpSp>
        <p:nvGrpSpPr>
          <p:cNvPr id="62" name="Group 61">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63" name="Rectangle 62">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E5DE2-64E4-18FA-097C-51BA76843019}"/>
              </a:ext>
            </a:extLst>
          </p:cNvPr>
          <p:cNvSpPr>
            <a:spLocks noGrp="1"/>
          </p:cNvSpPr>
          <p:nvPr>
            <p:ph type="title"/>
          </p:nvPr>
        </p:nvSpPr>
        <p:spPr>
          <a:xfrm>
            <a:off x="740584" y="859808"/>
            <a:ext cx="3543197" cy="2878986"/>
          </a:xfrm>
        </p:spPr>
        <p:txBody>
          <a:bodyPr vert="horz" lIns="91440" tIns="45720" rIns="91440" bIns="45720" rtlCol="0" anchor="ctr">
            <a:normAutofit/>
          </a:bodyPr>
          <a:lstStyle/>
          <a:p>
            <a:pPr algn="ctr"/>
            <a:r>
              <a:rPr lang="en-US" kern="1200" dirty="0">
                <a:solidFill>
                  <a:schemeClr val="bg1"/>
                </a:solidFill>
                <a:latin typeface="+mj-lt"/>
                <a:ea typeface="+mj-ea"/>
                <a:cs typeface="+mj-cs"/>
              </a:rPr>
              <a:t>The techniques used</a:t>
            </a:r>
          </a:p>
        </p:txBody>
      </p:sp>
      <p:grpSp>
        <p:nvGrpSpPr>
          <p:cNvPr id="68"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rgbClr val="FFFFFF"/>
          </a:solidFill>
        </p:grpSpPr>
        <p:sp>
          <p:nvSpPr>
            <p:cNvPr id="69" name="Freeform: Shape 68">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83"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335801"/>
            <a:ext cx="849365" cy="849366"/>
            <a:chOff x="5829300" y="3162300"/>
            <a:chExt cx="532256" cy="532257"/>
          </a:xfrm>
          <a:solidFill>
            <a:schemeClr val="bg1"/>
          </a:solidFill>
        </p:grpSpPr>
        <p:sp>
          <p:nvSpPr>
            <p:cNvPr id="84" name="Freeform: Shape 83">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7" name="TextBox 6">
            <a:extLst>
              <a:ext uri="{FF2B5EF4-FFF2-40B4-BE49-F238E27FC236}">
                <a16:creationId xmlns:a16="http://schemas.microsoft.com/office/drawing/2014/main" id="{CB4CC5C2-426E-1AA5-899B-A6AC9759368D}"/>
              </a:ext>
            </a:extLst>
          </p:cNvPr>
          <p:cNvSpPr txBox="1"/>
          <p:nvPr/>
        </p:nvSpPr>
        <p:spPr>
          <a:xfrm>
            <a:off x="5875345" y="222885"/>
            <a:ext cx="6084604" cy="641222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1400" dirty="0">
                <a:solidFill>
                  <a:schemeClr val="bg1"/>
                </a:solidFill>
              </a:rPr>
              <a:t>A statistical technique that aids in summarizing and describing data is descriptive analysis. It is used to learn more about the distribution, central tendency, and variability of the data.</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info(): The dataset's essential characteristics, such as the number of rows and columns, the data types of the columns, the amount of missing values, and the memory use, are all provided by this function.</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describe(): For each of the dataset's numerical columns, summary statistics are computed using this procedure. These statistics, such as the mean, median, standard deviation, lowest and maximum values, may be utilized to better understand the distribution of the data.</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hist(): This function generates a histogram, a visual depiction of the distribution of data. It displays the frequency of data falling into certain categories.</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Box plots, sometimes called box-and-whisker plots, are produced using the boxplot() function. It gives a visual snapshot of the data's distribution and aids in the detection of outliers.</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Data analysis with the purpose of learning and gaining new insights is known as exploratory data analysis (EDA). In contrast to descriptive analysis, it takes a more exploratory approach to data analysis and is frequently used to find patterns and correlations in the data.</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Table that displays the correlation coefficients between each pair of variables in a dataset is known as a correlation matrix. The linear link between two variables is measured by the correlation coefficient.</a:t>
            </a:r>
          </a:p>
          <a:p>
            <a:pPr>
              <a:lnSpc>
                <a:spcPct val="90000"/>
              </a:lnSpc>
              <a:spcAft>
                <a:spcPts val="600"/>
              </a:spcAft>
            </a:pPr>
            <a:endParaRPr lang="en-US" sz="1400" dirty="0">
              <a:solidFill>
                <a:schemeClr val="bg1"/>
              </a:solidFill>
            </a:endParaRPr>
          </a:p>
          <a:p>
            <a:pPr>
              <a:lnSpc>
                <a:spcPct val="90000"/>
              </a:lnSpc>
              <a:spcAft>
                <a:spcPts val="600"/>
              </a:spcAft>
            </a:pPr>
            <a:r>
              <a:rPr lang="en-US" sz="1400" dirty="0">
                <a:solidFill>
                  <a:schemeClr val="bg1"/>
                </a:solidFill>
              </a:rPr>
              <a:t>Contingency table: This is a table that displays how frequently two category variables appear together. It may be used to comprehend how categorical variables are related and associated.</a:t>
            </a:r>
          </a:p>
        </p:txBody>
      </p:sp>
      <p:sp>
        <p:nvSpPr>
          <p:cNvPr id="5" name="Rectangle 2">
            <a:extLst>
              <a:ext uri="{FF2B5EF4-FFF2-40B4-BE49-F238E27FC236}">
                <a16:creationId xmlns:a16="http://schemas.microsoft.com/office/drawing/2014/main" id="{6646EBBD-1093-8BC3-2410-04CAC28564B9}"/>
              </a:ext>
            </a:extLst>
          </p:cNvPr>
          <p:cNvSpPr>
            <a:spLocks noChangeArrowheads="1"/>
          </p:cNvSpPr>
          <p:nvPr/>
        </p:nvSpPr>
        <p:spPr bwMode="auto">
          <a:xfrm>
            <a:off x="0" y="3837154"/>
            <a:ext cx="65" cy="328279"/>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261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9" name="Picture 13" descr="Graph on document with pen">
            <a:extLst>
              <a:ext uri="{FF2B5EF4-FFF2-40B4-BE49-F238E27FC236}">
                <a16:creationId xmlns:a16="http://schemas.microsoft.com/office/drawing/2014/main" id="{95CD0DBE-BFA0-0571-0658-6C681EDC2D9C}"/>
              </a:ext>
            </a:extLst>
          </p:cNvPr>
          <p:cNvPicPr>
            <a:picLocks noChangeAspect="1"/>
          </p:cNvPicPr>
          <p:nvPr/>
        </p:nvPicPr>
        <p:blipFill rotWithShape="1">
          <a:blip r:embed="rId2">
            <a:duotone>
              <a:prstClr val="black"/>
              <a:schemeClr val="tx2">
                <a:tint val="45000"/>
                <a:satMod val="400000"/>
              </a:schemeClr>
            </a:duotone>
            <a:alphaModFix amt="25000"/>
          </a:blip>
          <a:srcRect t="1415" b="14315"/>
          <a:stretch/>
        </p:blipFill>
        <p:spPr>
          <a:xfrm>
            <a:off x="20" y="10"/>
            <a:ext cx="12191980" cy="6857990"/>
          </a:xfrm>
          <a:prstGeom prst="rect">
            <a:avLst/>
          </a:prstGeom>
        </p:spPr>
      </p:pic>
      <p:sp>
        <p:nvSpPr>
          <p:cNvPr id="2" name="Title 1">
            <a:extLst>
              <a:ext uri="{FF2B5EF4-FFF2-40B4-BE49-F238E27FC236}">
                <a16:creationId xmlns:a16="http://schemas.microsoft.com/office/drawing/2014/main" id="{E58C325D-A302-4675-6A46-23E66DDD4F4C}"/>
              </a:ext>
            </a:extLst>
          </p:cNvPr>
          <p:cNvSpPr>
            <a:spLocks noGrp="1"/>
          </p:cNvSpPr>
          <p:nvPr>
            <p:ph type="title"/>
          </p:nvPr>
        </p:nvSpPr>
        <p:spPr>
          <a:xfrm>
            <a:off x="838200" y="365125"/>
            <a:ext cx="10515600" cy="1325563"/>
          </a:xfrm>
        </p:spPr>
        <p:txBody>
          <a:bodyPr>
            <a:normAutofit/>
          </a:bodyPr>
          <a:lstStyle/>
          <a:p>
            <a:r>
              <a:rPr lang="en-US" dirty="0"/>
              <a:t>Tools used </a:t>
            </a:r>
          </a:p>
        </p:txBody>
      </p:sp>
      <p:graphicFrame>
        <p:nvGraphicFramePr>
          <p:cNvPr id="54" name="Content Placeholder 2">
            <a:extLst>
              <a:ext uri="{FF2B5EF4-FFF2-40B4-BE49-F238E27FC236}">
                <a16:creationId xmlns:a16="http://schemas.microsoft.com/office/drawing/2014/main" id="{0BE0FEF6-9374-7874-6916-75E333CB3973}"/>
              </a:ext>
            </a:extLst>
          </p:cNvPr>
          <p:cNvGraphicFramePr>
            <a:graphicFrameLocks noGrp="1"/>
          </p:cNvGraphicFramePr>
          <p:nvPr>
            <p:ph idx="1"/>
            <p:extLst>
              <p:ext uri="{D42A27DB-BD31-4B8C-83A1-F6EECF244321}">
                <p14:modId xmlns:p14="http://schemas.microsoft.com/office/powerpoint/2010/main" val="38269535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891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0F0B6-CD72-2F43-504B-7A1A4833A566}"/>
              </a:ext>
            </a:extLst>
          </p:cNvPr>
          <p:cNvSpPr>
            <a:spLocks noGrp="1"/>
          </p:cNvSpPr>
          <p:nvPr>
            <p:ph type="title"/>
          </p:nvPr>
        </p:nvSpPr>
        <p:spPr>
          <a:xfrm>
            <a:off x="838200" y="3950725"/>
            <a:ext cx="10515600" cy="1132696"/>
          </a:xfrm>
        </p:spPr>
        <p:txBody>
          <a:bodyPr vert="horz" lIns="91440" tIns="45720" rIns="91440" bIns="45720" rtlCol="0" anchor="b">
            <a:normAutofit/>
          </a:bodyPr>
          <a:lstStyle/>
          <a:p>
            <a:pPr algn="ctr"/>
            <a:r>
              <a:rPr lang="en-US" sz="4400">
                <a:latin typeface="+mj-lt"/>
                <a:cs typeface="+mj-cs"/>
              </a:rPr>
              <a:t>Data Analytics in Industry</a:t>
            </a:r>
          </a:p>
        </p:txBody>
      </p:sp>
      <p:pic>
        <p:nvPicPr>
          <p:cNvPr id="4" name="Picture 3" descr="Financial graphs on a dark display">
            <a:extLst>
              <a:ext uri="{FF2B5EF4-FFF2-40B4-BE49-F238E27FC236}">
                <a16:creationId xmlns:a16="http://schemas.microsoft.com/office/drawing/2014/main" id="{951B3BF3-FBA4-09B2-F96D-E87351EEBC59}"/>
              </a:ext>
            </a:extLst>
          </p:cNvPr>
          <p:cNvPicPr>
            <a:picLocks noChangeAspect="1"/>
          </p:cNvPicPr>
          <p:nvPr/>
        </p:nvPicPr>
        <p:blipFill rotWithShape="1">
          <a:blip r:embed="rId2"/>
          <a:srcRect t="18720" r="-2" b="18718"/>
          <a:stretch/>
        </p:blipFill>
        <p:spPr>
          <a:xfrm>
            <a:off x="1420261" y="304800"/>
            <a:ext cx="9392179" cy="3672406"/>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spTree>
    <p:extLst>
      <p:ext uri="{BB962C8B-B14F-4D97-AF65-F5344CB8AC3E}">
        <p14:creationId xmlns:p14="http://schemas.microsoft.com/office/powerpoint/2010/main" val="222074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24120457-42F6-9BD5-98C9-98AF538D88D8}"/>
              </a:ext>
            </a:extLst>
          </p:cNvPr>
          <p:cNvPicPr>
            <a:picLocks noChangeAspect="1"/>
          </p:cNvPicPr>
          <p:nvPr/>
        </p:nvPicPr>
        <p:blipFill rotWithShape="1">
          <a:blip r:embed="rId2">
            <a:alphaModFix amt="25000"/>
          </a:blip>
          <a:srcRect/>
          <a:stretch/>
        </p:blipFill>
        <p:spPr>
          <a:xfrm>
            <a:off x="1" y="1"/>
            <a:ext cx="12192000" cy="6857999"/>
          </a:xfrm>
          <a:prstGeom prst="rect">
            <a:avLst/>
          </a:prstGeom>
        </p:spPr>
      </p:pic>
      <p:sp>
        <p:nvSpPr>
          <p:cNvPr id="2" name="Title 1">
            <a:extLst>
              <a:ext uri="{FF2B5EF4-FFF2-40B4-BE49-F238E27FC236}">
                <a16:creationId xmlns:a16="http://schemas.microsoft.com/office/drawing/2014/main" id="{E3AFA5AD-2BDA-A49E-6FC7-6641C47BD12D}"/>
              </a:ext>
            </a:extLst>
          </p:cNvPr>
          <p:cNvSpPr>
            <a:spLocks noGrp="1"/>
          </p:cNvSpPr>
          <p:nvPr>
            <p:ph type="title"/>
          </p:nvPr>
        </p:nvSpPr>
        <p:spPr>
          <a:xfrm>
            <a:off x="838200" y="2140021"/>
            <a:ext cx="6696445" cy="1325563"/>
          </a:xfrm>
        </p:spPr>
        <p:txBody>
          <a:bodyPr>
            <a:normAutofit/>
          </a:bodyPr>
          <a:lstStyle/>
          <a:p>
            <a:r>
              <a:rPr lang="en-US" sz="4000">
                <a:solidFill>
                  <a:srgbClr val="FFFFFF"/>
                </a:solidFill>
              </a:rPr>
              <a:t>Data Analytic Methods</a:t>
            </a:r>
          </a:p>
        </p:txBody>
      </p:sp>
      <p:sp>
        <p:nvSpPr>
          <p:cNvPr id="3" name="Content Placeholder 2">
            <a:extLst>
              <a:ext uri="{FF2B5EF4-FFF2-40B4-BE49-F238E27FC236}">
                <a16:creationId xmlns:a16="http://schemas.microsoft.com/office/drawing/2014/main" id="{E248092E-5016-979F-517A-14D9777DC337}"/>
              </a:ext>
            </a:extLst>
          </p:cNvPr>
          <p:cNvSpPr>
            <a:spLocks noGrp="1"/>
          </p:cNvSpPr>
          <p:nvPr>
            <p:ph idx="1"/>
          </p:nvPr>
        </p:nvSpPr>
        <p:spPr>
          <a:xfrm>
            <a:off x="838200" y="3590600"/>
            <a:ext cx="6696452" cy="2433722"/>
          </a:xfrm>
        </p:spPr>
        <p:txBody>
          <a:bodyPr>
            <a:normAutofit/>
          </a:bodyPr>
          <a:lstStyle/>
          <a:p>
            <a:r>
              <a:rPr lang="en-US" sz="1100" dirty="0">
                <a:solidFill>
                  <a:srgbClr val="FFFFFF"/>
                </a:solidFill>
              </a:rPr>
              <a:t>Descriptive analytics enables the monitoring of cyberattack frequency, prevalent attack types, and the targeted industries. Predictive analytics, on the other hand, allows the identification of cyberattack trends, which in turn can be employed to predict imminent attacks.</a:t>
            </a:r>
          </a:p>
          <a:p>
            <a:endParaRPr lang="en-US" sz="1100" dirty="0">
              <a:solidFill>
                <a:srgbClr val="FFFFFF"/>
              </a:solidFill>
            </a:endParaRPr>
          </a:p>
          <a:p>
            <a:r>
              <a:rPr lang="en-US" sz="1100" dirty="0">
                <a:solidFill>
                  <a:srgbClr val="FFFFFF"/>
                </a:solidFill>
              </a:rPr>
              <a:t>For instance, predictive analytics can identify individuals with a high susceptibility to falling for phishing scams or websites prone to hacking. Stepping further, prescriptive analytics can offer optimal strategies to prevent or mitigate cyberattacks.</a:t>
            </a:r>
          </a:p>
          <a:p>
            <a:endParaRPr lang="en-US" sz="1100" dirty="0">
              <a:solidFill>
                <a:srgbClr val="FFFFFF"/>
              </a:solidFill>
            </a:endParaRPr>
          </a:p>
          <a:p>
            <a:r>
              <a:rPr lang="en-US" sz="1100" dirty="0">
                <a:solidFill>
                  <a:srgbClr val="FFFFFF"/>
                </a:solidFill>
              </a:rPr>
              <a:t>An example of prescriptive analytics includes recommending specific security measures for fortifying a company's network or advising appropriate actions following a cyberattack. This comprehensive analytical approach aids in both proactive protection and reactive response to cyber threats.</a:t>
            </a:r>
          </a:p>
        </p:txBody>
      </p:sp>
    </p:spTree>
    <p:extLst>
      <p:ext uri="{BB962C8B-B14F-4D97-AF65-F5344CB8AC3E}">
        <p14:creationId xmlns:p14="http://schemas.microsoft.com/office/powerpoint/2010/main" val="17885012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network&#10;&#10;Description automatically generated">
            <a:extLst>
              <a:ext uri="{FF2B5EF4-FFF2-40B4-BE49-F238E27FC236}">
                <a16:creationId xmlns:a16="http://schemas.microsoft.com/office/drawing/2014/main" id="{BD7DEA0E-5652-DA4C-5B1E-7B390B0C2384}"/>
              </a:ext>
            </a:extLst>
          </p:cNvPr>
          <p:cNvPicPr>
            <a:picLocks noChangeAspect="1"/>
          </p:cNvPicPr>
          <p:nvPr/>
        </p:nvPicPr>
        <p:blipFill rotWithShape="1">
          <a:blip r:embed="rId2">
            <a:alphaModFix amt="50000"/>
          </a:blip>
          <a:srcRect t="38998" r="-1" b="4737"/>
          <a:stretch/>
        </p:blipFill>
        <p:spPr>
          <a:xfrm>
            <a:off x="20" y="10"/>
            <a:ext cx="12188931" cy="6857990"/>
          </a:xfrm>
          <a:prstGeom prst="rect">
            <a:avLst/>
          </a:prstGeom>
        </p:spPr>
      </p:pic>
      <p:sp>
        <p:nvSpPr>
          <p:cNvPr id="2" name="Title 1">
            <a:extLst>
              <a:ext uri="{FF2B5EF4-FFF2-40B4-BE49-F238E27FC236}">
                <a16:creationId xmlns:a16="http://schemas.microsoft.com/office/drawing/2014/main" id="{ED5AF02B-8C4D-CD0C-186D-2FB3CD4795A1}"/>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a:ln w="22225">
                  <a:solidFill>
                    <a:schemeClr val="tx1"/>
                  </a:solidFill>
                  <a:miter lim="800000"/>
                </a:ln>
                <a:solidFill>
                  <a:schemeClr val="bg1"/>
                </a:solidFill>
                <a:latin typeface="+mj-lt"/>
                <a:cs typeface="+mj-cs"/>
              </a:rPr>
              <a:t>Exploratory Data Analysis Techniques (EDA)</a:t>
            </a:r>
          </a:p>
        </p:txBody>
      </p:sp>
      <p:sp>
        <p:nvSpPr>
          <p:cNvPr id="11"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03870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2651</Words>
  <Application>Microsoft Office PowerPoint</Application>
  <PresentationFormat>Widescreen</PresentationFormat>
  <Paragraphs>125</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Google Sans</vt:lpstr>
      <vt:lpstr>Google Sans Mono</vt:lpstr>
      <vt:lpstr>Times New Roman</vt:lpstr>
      <vt:lpstr>Office Theme</vt:lpstr>
      <vt:lpstr>Data Analytics for Secure Decision-Making in Network Management</vt:lpstr>
      <vt:lpstr>Introduction</vt:lpstr>
      <vt:lpstr>Data Analytic Activities, Techniques, and Tools</vt:lpstr>
      <vt:lpstr>Data Analytic Activities</vt:lpstr>
      <vt:lpstr>The techniques used</vt:lpstr>
      <vt:lpstr>Tools used </vt:lpstr>
      <vt:lpstr>Data Analytics in Industry</vt:lpstr>
      <vt:lpstr>Data Analytic Methods</vt:lpstr>
      <vt:lpstr>Exploratory Data Analysis Techniques (EDA)</vt:lpstr>
      <vt:lpstr>Explanation and importance of EDA data analysis </vt:lpstr>
      <vt:lpstr>EDA Techniques used </vt:lpstr>
      <vt:lpstr>EDA Examples</vt:lpstr>
      <vt:lpstr>Descriptive Analytic Techniques</vt:lpstr>
      <vt:lpstr>Descriptive Analytics: Techniques and Decision-Making Importance</vt:lpstr>
      <vt:lpstr>Descriptive Analytic Techniques used</vt:lpstr>
      <vt:lpstr>Feature Analysis</vt:lpstr>
      <vt:lpstr>Association Analysis</vt:lpstr>
      <vt:lpstr>Role of Analysis in Decision Making</vt:lpstr>
      <vt:lpstr>Importance of Data Analytical Techniques to Decision-Making</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for Secure Decision-Making in Network Management</dc:title>
  <dc:creator>Bassam AlKasasbeh</dc:creator>
  <cp:lastModifiedBy>MOHAMMAD THAHER</cp:lastModifiedBy>
  <cp:revision>60</cp:revision>
  <dcterms:created xsi:type="dcterms:W3CDTF">2023-08-01T03:02:24Z</dcterms:created>
  <dcterms:modified xsi:type="dcterms:W3CDTF">2023-08-11T20:16:49Z</dcterms:modified>
</cp:coreProperties>
</file>